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  <p:sldId id="270" r:id="rId10"/>
  </p:sldIdLst>
  <p:sldSz cx="18288000" cy="10287000"/>
  <p:notesSz cx="6858000" cy="9144000"/>
  <p:embeddedFontLst>
    <p:embeddedFont>
      <p:font typeface="Arial Bold" panose="020B0704020202020204" pitchFamily="34" charset="0"/>
      <p:regular r:id="rId11"/>
      <p:bold r:id="rId12"/>
    </p:embeddedFont>
    <p:embeddedFont>
      <p:font typeface="Canva Sans Bold" panose="020B0604020202020204" charset="0"/>
      <p:regular r:id="rId13"/>
    </p:embeddedFont>
    <p:embeddedFont>
      <p:font typeface="Lato Bold Bold" panose="020B0604020202020204" charset="0"/>
      <p:regular r:id="rId14"/>
    </p:embeddedFont>
    <p:embeddedFont>
      <p:font typeface="Newletter Light" panose="020B0604020202020204" charset="-79"/>
      <p:regular r:id="rId15"/>
    </p:embeddedFont>
    <p:embeddedFont>
      <p:font typeface="Nourd Heavy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25" autoAdjust="0"/>
    <p:restoredTop sz="86405" autoAdjust="0"/>
  </p:normalViewPr>
  <p:slideViewPr>
    <p:cSldViewPr>
      <p:cViewPr varScale="1">
        <p:scale>
          <a:sx n="48" d="100"/>
          <a:sy n="48" d="100"/>
        </p:scale>
        <p:origin x="1565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aceweb.or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sv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png"/><Relationship Id="rId15" Type="http://schemas.openxmlformats.org/officeDocument/2006/relationships/image" Target="../media/image46.svg"/><Relationship Id="rId23" Type="http://schemas.openxmlformats.org/officeDocument/2006/relationships/image" Target="../media/image54.sv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21" Type="http://schemas.openxmlformats.org/officeDocument/2006/relationships/image" Target="../media/image75.sv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svg"/><Relationship Id="rId2" Type="http://schemas.openxmlformats.org/officeDocument/2006/relationships/image" Target="../media/image1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11" Type="http://schemas.openxmlformats.org/officeDocument/2006/relationships/image" Target="../media/image65.svg"/><Relationship Id="rId5" Type="http://schemas.openxmlformats.org/officeDocument/2006/relationships/image" Target="../media/image59.png"/><Relationship Id="rId15" Type="http://schemas.openxmlformats.org/officeDocument/2006/relationships/image" Target="../media/image69.svg"/><Relationship Id="rId23" Type="http://schemas.openxmlformats.org/officeDocument/2006/relationships/image" Target="../media/image77.svg"/><Relationship Id="rId10" Type="http://schemas.openxmlformats.org/officeDocument/2006/relationships/image" Target="../media/image64.png"/><Relationship Id="rId19" Type="http://schemas.openxmlformats.org/officeDocument/2006/relationships/image" Target="../media/image73.svg"/><Relationship Id="rId4" Type="http://schemas.openxmlformats.org/officeDocument/2006/relationships/image" Target="../media/image58.svg"/><Relationship Id="rId9" Type="http://schemas.openxmlformats.org/officeDocument/2006/relationships/image" Target="../media/image63.svg"/><Relationship Id="rId14" Type="http://schemas.openxmlformats.org/officeDocument/2006/relationships/image" Target="../media/image68.png"/><Relationship Id="rId22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martinternz.com/internships/scorecard/80fab0d0665cde0f72b3c8b61b58aa72" TargetMode="External"/><Relationship Id="rId4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1525" y="2429831"/>
            <a:ext cx="8498696" cy="936827"/>
            <a:chOff x="0" y="-61044"/>
            <a:chExt cx="2238340" cy="280969"/>
          </a:xfrm>
        </p:grpSpPr>
        <p:sp>
          <p:nvSpPr>
            <p:cNvPr id="3" name="Freeform 3"/>
            <p:cNvSpPr/>
            <p:nvPr/>
          </p:nvSpPr>
          <p:spPr>
            <a:xfrm>
              <a:off x="0" y="-61043"/>
              <a:ext cx="2238340" cy="280968"/>
            </a:xfrm>
            <a:custGeom>
              <a:avLst/>
              <a:gdLst/>
              <a:ahLst/>
              <a:cxnLst/>
              <a:rect l="l" t="t" r="r" b="b"/>
              <a:pathLst>
                <a:path w="2238340" h="219924">
                  <a:moveTo>
                    <a:pt x="0" y="0"/>
                  </a:moveTo>
                  <a:lnTo>
                    <a:pt x="2238340" y="0"/>
                  </a:lnTo>
                  <a:lnTo>
                    <a:pt x="2238340" y="219924"/>
                  </a:lnTo>
                  <a:lnTo>
                    <a:pt x="0" y="219924"/>
                  </a:lnTo>
                  <a:close/>
                </a:path>
              </a:pathLst>
            </a:custGeom>
            <a:solidFill>
              <a:srgbClr val="21295C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1044"/>
              <a:ext cx="2238340" cy="280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739"/>
                </a:lnSpc>
                <a:spcBef>
                  <a:spcPct val="0"/>
                </a:spcBef>
              </a:pPr>
              <a:r>
                <a:rPr lang="en-US" sz="4099" dirty="0">
                  <a:solidFill>
                    <a:srgbClr val="FFFFFF"/>
                  </a:solidFill>
                  <a:latin typeface="Arial Bold"/>
                </a:rPr>
                <a:t>Proposal Document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5350554" y="822975"/>
            <a:ext cx="1908746" cy="567852"/>
          </a:xfrm>
          <a:custGeom>
            <a:avLst/>
            <a:gdLst/>
            <a:ahLst/>
            <a:cxnLst/>
            <a:rect l="l" t="t" r="r" b="b"/>
            <a:pathLst>
              <a:path w="1908746" h="567852">
                <a:moveTo>
                  <a:pt x="0" y="0"/>
                </a:moveTo>
                <a:lnTo>
                  <a:pt x="1908746" y="0"/>
                </a:lnTo>
                <a:lnTo>
                  <a:pt x="1908746" y="567852"/>
                </a:lnTo>
                <a:lnTo>
                  <a:pt x="0" y="567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42041"/>
            <a:ext cx="2688445" cy="773317"/>
          </a:xfrm>
          <a:custGeom>
            <a:avLst/>
            <a:gdLst/>
            <a:ahLst/>
            <a:cxnLst/>
            <a:rect l="l" t="t" r="r" b="b"/>
            <a:pathLst>
              <a:path w="2688445" h="773317">
                <a:moveTo>
                  <a:pt x="0" y="0"/>
                </a:moveTo>
                <a:lnTo>
                  <a:pt x="2688445" y="0"/>
                </a:lnTo>
                <a:lnTo>
                  <a:pt x="2688445" y="773318"/>
                </a:lnTo>
                <a:lnTo>
                  <a:pt x="0" y="773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71" t="-28397" r="-7677" b="-3430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1525" y="8719820"/>
            <a:ext cx="8498696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000001"/>
                </a:solidFill>
                <a:latin typeface="Arial Bold"/>
              </a:rPr>
              <a:t>SmartBridge | </a:t>
            </a:r>
            <a:r>
              <a:rPr lang="en-US" sz="2799" u="sng" dirty="0">
                <a:solidFill>
                  <a:srgbClr val="156EA6"/>
                </a:solidFill>
                <a:latin typeface="Arial Bold"/>
              </a:rPr>
              <a:t>info@smartbridge.com</a:t>
            </a:r>
          </a:p>
        </p:txBody>
      </p:sp>
      <p:sp>
        <p:nvSpPr>
          <p:cNvPr id="8" name="Freeform 8"/>
          <p:cNvSpPr/>
          <p:nvPr/>
        </p:nvSpPr>
        <p:spPr>
          <a:xfrm>
            <a:off x="9871167" y="1867676"/>
            <a:ext cx="8312563" cy="7390624"/>
          </a:xfrm>
          <a:custGeom>
            <a:avLst/>
            <a:gdLst/>
            <a:ahLst/>
            <a:cxnLst/>
            <a:rect l="l" t="t" r="r" b="b"/>
            <a:pathLst>
              <a:path w="8312563" h="7390624">
                <a:moveTo>
                  <a:pt x="0" y="0"/>
                </a:moveTo>
                <a:lnTo>
                  <a:pt x="8312563" y="0"/>
                </a:lnTo>
                <a:lnTo>
                  <a:pt x="8312563" y="7390624"/>
                </a:lnTo>
                <a:lnTo>
                  <a:pt x="0" y="7390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71525" y="4067495"/>
            <a:ext cx="9467132" cy="3965774"/>
            <a:chOff x="0" y="0"/>
            <a:chExt cx="12622843" cy="528769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7518090" cy="3426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085"/>
                </a:lnSpc>
              </a:pPr>
              <a:r>
                <a:rPr lang="en-US" sz="8404">
                  <a:solidFill>
                    <a:srgbClr val="000001"/>
                  </a:solidFill>
                  <a:latin typeface="Newletter Light"/>
                </a:rPr>
                <a:t>Externship </a:t>
              </a:r>
            </a:p>
            <a:p>
              <a:pPr algn="l">
                <a:lnSpc>
                  <a:spcPts val="10085"/>
                </a:lnSpc>
              </a:pPr>
              <a:r>
                <a:rPr lang="en-US" sz="8404">
                  <a:solidFill>
                    <a:srgbClr val="000001"/>
                  </a:solidFill>
                  <a:latin typeface="Newletter Light"/>
                </a:rPr>
                <a:t>Program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617649"/>
              <a:ext cx="12622843" cy="1670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20"/>
                </a:lnSpc>
                <a:spcBef>
                  <a:spcPct val="0"/>
                </a:spcBef>
              </a:pPr>
              <a:r>
                <a:rPr lang="en-US" sz="4100">
                  <a:solidFill>
                    <a:srgbClr val="000001"/>
                  </a:solidFill>
                  <a:latin typeface="Newletter Light"/>
                </a:rPr>
                <a:t>Project-Based Experiential Learning Program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48503"/>
            <a:ext cx="6550588" cy="842743"/>
            <a:chOff x="0" y="0"/>
            <a:chExt cx="1725258" cy="190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5258" cy="190155"/>
            </a:xfrm>
            <a:custGeom>
              <a:avLst/>
              <a:gdLst/>
              <a:ahLst/>
              <a:cxnLst/>
              <a:rect l="l" t="t" r="r" b="b"/>
              <a:pathLst>
                <a:path w="1725258" h="190155">
                  <a:moveTo>
                    <a:pt x="0" y="0"/>
                  </a:moveTo>
                  <a:lnTo>
                    <a:pt x="1725258" y="0"/>
                  </a:lnTo>
                  <a:lnTo>
                    <a:pt x="1725258" y="190155"/>
                  </a:lnTo>
                  <a:lnTo>
                    <a:pt x="0" y="190155"/>
                  </a:lnTo>
                  <a:close/>
                </a:path>
              </a:pathLst>
            </a:custGeom>
            <a:solidFill>
              <a:srgbClr val="21295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1725258" cy="333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endParaRPr lang="en-US" sz="3500" dirty="0">
                <a:solidFill>
                  <a:srgbClr val="FFFFFF"/>
                </a:solidFill>
                <a:latin typeface="Arial Bold"/>
              </a:endParaRPr>
            </a:p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FFFF"/>
                  </a:solidFill>
                  <a:latin typeface="Arial Bold"/>
                </a:rPr>
                <a:t>About SmartBridge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970734" y="688276"/>
            <a:ext cx="2288566" cy="680848"/>
          </a:xfrm>
          <a:custGeom>
            <a:avLst/>
            <a:gdLst/>
            <a:ahLst/>
            <a:cxnLst/>
            <a:rect l="l" t="t" r="r" b="b"/>
            <a:pathLst>
              <a:path w="2288566" h="680848">
                <a:moveTo>
                  <a:pt x="0" y="0"/>
                </a:moveTo>
                <a:lnTo>
                  <a:pt x="2288566" y="0"/>
                </a:lnTo>
                <a:lnTo>
                  <a:pt x="2288566" y="680848"/>
                </a:lnTo>
                <a:lnTo>
                  <a:pt x="0" y="680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4175" y="5790349"/>
            <a:ext cx="1327019" cy="1327019"/>
          </a:xfrm>
          <a:custGeom>
            <a:avLst/>
            <a:gdLst/>
            <a:ahLst/>
            <a:cxnLst/>
            <a:rect l="l" t="t" r="r" b="b"/>
            <a:pathLst>
              <a:path w="1327019" h="1327019">
                <a:moveTo>
                  <a:pt x="0" y="0"/>
                </a:moveTo>
                <a:lnTo>
                  <a:pt x="1327019" y="0"/>
                </a:lnTo>
                <a:lnTo>
                  <a:pt x="1327019" y="1327019"/>
                </a:lnTo>
                <a:lnTo>
                  <a:pt x="0" y="1327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24145" y="5765344"/>
            <a:ext cx="1327019" cy="1327019"/>
          </a:xfrm>
          <a:custGeom>
            <a:avLst/>
            <a:gdLst/>
            <a:ahLst/>
            <a:cxnLst/>
            <a:rect l="l" t="t" r="r" b="b"/>
            <a:pathLst>
              <a:path w="1327019" h="1327019">
                <a:moveTo>
                  <a:pt x="0" y="0"/>
                </a:moveTo>
                <a:lnTo>
                  <a:pt x="1327019" y="0"/>
                </a:lnTo>
                <a:lnTo>
                  <a:pt x="1327019" y="1327019"/>
                </a:lnTo>
                <a:lnTo>
                  <a:pt x="0" y="1327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24415" y="7984411"/>
            <a:ext cx="1327019" cy="1327019"/>
          </a:xfrm>
          <a:custGeom>
            <a:avLst/>
            <a:gdLst/>
            <a:ahLst/>
            <a:cxnLst/>
            <a:rect l="l" t="t" r="r" b="b"/>
            <a:pathLst>
              <a:path w="1327019" h="1327019">
                <a:moveTo>
                  <a:pt x="0" y="0"/>
                </a:moveTo>
                <a:lnTo>
                  <a:pt x="1327019" y="0"/>
                </a:lnTo>
                <a:lnTo>
                  <a:pt x="1327019" y="1327019"/>
                </a:lnTo>
                <a:lnTo>
                  <a:pt x="0" y="1327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154385" y="7959406"/>
            <a:ext cx="1327019" cy="1327019"/>
          </a:xfrm>
          <a:custGeom>
            <a:avLst/>
            <a:gdLst/>
            <a:ahLst/>
            <a:cxnLst/>
            <a:rect l="l" t="t" r="r" b="b"/>
            <a:pathLst>
              <a:path w="1327019" h="1327019">
                <a:moveTo>
                  <a:pt x="0" y="0"/>
                </a:moveTo>
                <a:lnTo>
                  <a:pt x="1327019" y="0"/>
                </a:lnTo>
                <a:lnTo>
                  <a:pt x="1327019" y="1327019"/>
                </a:lnTo>
                <a:lnTo>
                  <a:pt x="0" y="1327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151049" y="5765344"/>
            <a:ext cx="1327019" cy="1327019"/>
          </a:xfrm>
          <a:custGeom>
            <a:avLst/>
            <a:gdLst/>
            <a:ahLst/>
            <a:cxnLst/>
            <a:rect l="l" t="t" r="r" b="b"/>
            <a:pathLst>
              <a:path w="1327019" h="1327019">
                <a:moveTo>
                  <a:pt x="0" y="0"/>
                </a:moveTo>
                <a:lnTo>
                  <a:pt x="1327020" y="0"/>
                </a:lnTo>
                <a:lnTo>
                  <a:pt x="1327020" y="1327019"/>
                </a:lnTo>
                <a:lnTo>
                  <a:pt x="0" y="1327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181290" y="7959406"/>
            <a:ext cx="1327019" cy="1327019"/>
          </a:xfrm>
          <a:custGeom>
            <a:avLst/>
            <a:gdLst/>
            <a:ahLst/>
            <a:cxnLst/>
            <a:rect l="l" t="t" r="r" b="b"/>
            <a:pathLst>
              <a:path w="1327019" h="1327019">
                <a:moveTo>
                  <a:pt x="0" y="0"/>
                </a:moveTo>
                <a:lnTo>
                  <a:pt x="1327019" y="0"/>
                </a:lnTo>
                <a:lnTo>
                  <a:pt x="1327019" y="1327019"/>
                </a:lnTo>
                <a:lnTo>
                  <a:pt x="0" y="1327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940062" y="6103446"/>
            <a:ext cx="1629878" cy="814939"/>
          </a:xfrm>
          <a:custGeom>
            <a:avLst/>
            <a:gdLst/>
            <a:ahLst/>
            <a:cxnLst/>
            <a:rect l="l" t="t" r="r" b="b"/>
            <a:pathLst>
              <a:path w="1629878" h="814939">
                <a:moveTo>
                  <a:pt x="0" y="0"/>
                </a:moveTo>
                <a:lnTo>
                  <a:pt x="1629879" y="0"/>
                </a:lnTo>
                <a:lnTo>
                  <a:pt x="1629879" y="814939"/>
                </a:lnTo>
                <a:lnTo>
                  <a:pt x="0" y="81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477738" y="6062443"/>
            <a:ext cx="1281349" cy="896944"/>
          </a:xfrm>
          <a:custGeom>
            <a:avLst/>
            <a:gdLst/>
            <a:ahLst/>
            <a:cxnLst/>
            <a:rect l="l" t="t" r="r" b="b"/>
            <a:pathLst>
              <a:path w="1281349" h="896944">
                <a:moveTo>
                  <a:pt x="0" y="0"/>
                </a:moveTo>
                <a:lnTo>
                  <a:pt x="1281349" y="0"/>
                </a:lnTo>
                <a:lnTo>
                  <a:pt x="1281349" y="896945"/>
                </a:lnTo>
                <a:lnTo>
                  <a:pt x="0" y="8969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372282" y="6172506"/>
            <a:ext cx="1925544" cy="640839"/>
          </a:xfrm>
          <a:custGeom>
            <a:avLst/>
            <a:gdLst/>
            <a:ahLst/>
            <a:cxnLst/>
            <a:rect l="l" t="t" r="r" b="b"/>
            <a:pathLst>
              <a:path w="1925544" h="640839">
                <a:moveTo>
                  <a:pt x="0" y="0"/>
                </a:moveTo>
                <a:lnTo>
                  <a:pt x="1925544" y="0"/>
                </a:lnTo>
                <a:lnTo>
                  <a:pt x="1925544" y="640839"/>
                </a:lnTo>
                <a:lnTo>
                  <a:pt x="0" y="6408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459" t="-49598" r="-6754" b="-42582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372282" y="7289595"/>
            <a:ext cx="1599435" cy="813713"/>
          </a:xfrm>
          <a:custGeom>
            <a:avLst/>
            <a:gdLst/>
            <a:ahLst/>
            <a:cxnLst/>
            <a:rect l="l" t="t" r="r" b="b"/>
            <a:pathLst>
              <a:path w="1599435" h="813713">
                <a:moveTo>
                  <a:pt x="0" y="0"/>
                </a:moveTo>
                <a:lnTo>
                  <a:pt x="1599435" y="0"/>
                </a:lnTo>
                <a:lnTo>
                  <a:pt x="1599435" y="813713"/>
                </a:lnTo>
                <a:lnTo>
                  <a:pt x="0" y="8137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8972" y="7331026"/>
            <a:ext cx="2742696" cy="567967"/>
          </a:xfrm>
          <a:custGeom>
            <a:avLst/>
            <a:gdLst/>
            <a:ahLst/>
            <a:cxnLst/>
            <a:rect l="l" t="t" r="r" b="b"/>
            <a:pathLst>
              <a:path w="2742696" h="567967">
                <a:moveTo>
                  <a:pt x="0" y="0"/>
                </a:moveTo>
                <a:lnTo>
                  <a:pt x="2742695" y="0"/>
                </a:lnTo>
                <a:lnTo>
                  <a:pt x="2742695" y="567967"/>
                </a:lnTo>
                <a:lnTo>
                  <a:pt x="0" y="5679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115017" y="6242309"/>
            <a:ext cx="1944049" cy="591173"/>
          </a:xfrm>
          <a:custGeom>
            <a:avLst/>
            <a:gdLst/>
            <a:ahLst/>
            <a:cxnLst/>
            <a:rect l="l" t="t" r="r" b="b"/>
            <a:pathLst>
              <a:path w="1944049" h="591173">
                <a:moveTo>
                  <a:pt x="0" y="0"/>
                </a:moveTo>
                <a:lnTo>
                  <a:pt x="1944049" y="0"/>
                </a:lnTo>
                <a:lnTo>
                  <a:pt x="1944049" y="591172"/>
                </a:lnTo>
                <a:lnTo>
                  <a:pt x="0" y="5911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196" t="-143133" r="-8144" b="-142736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073050" y="8591370"/>
            <a:ext cx="1363902" cy="1298680"/>
          </a:xfrm>
          <a:custGeom>
            <a:avLst/>
            <a:gdLst/>
            <a:ahLst/>
            <a:cxnLst/>
            <a:rect l="l" t="t" r="r" b="b"/>
            <a:pathLst>
              <a:path w="1363902" h="1298680">
                <a:moveTo>
                  <a:pt x="0" y="0"/>
                </a:moveTo>
                <a:lnTo>
                  <a:pt x="1363902" y="0"/>
                </a:lnTo>
                <a:lnTo>
                  <a:pt x="1363902" y="1298679"/>
                </a:lnTo>
                <a:lnTo>
                  <a:pt x="0" y="1298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985936" y="8647921"/>
            <a:ext cx="1625414" cy="1242129"/>
          </a:xfrm>
          <a:custGeom>
            <a:avLst/>
            <a:gdLst/>
            <a:ahLst/>
            <a:cxnLst/>
            <a:rect l="l" t="t" r="r" b="b"/>
            <a:pathLst>
              <a:path w="1625414" h="1242129">
                <a:moveTo>
                  <a:pt x="0" y="0"/>
                </a:moveTo>
                <a:lnTo>
                  <a:pt x="1625414" y="0"/>
                </a:lnTo>
                <a:lnTo>
                  <a:pt x="1625414" y="1242128"/>
                </a:lnTo>
                <a:lnTo>
                  <a:pt x="0" y="12421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073359" y="8482539"/>
            <a:ext cx="1496854" cy="1496854"/>
          </a:xfrm>
          <a:custGeom>
            <a:avLst/>
            <a:gdLst/>
            <a:ahLst/>
            <a:cxnLst/>
            <a:rect l="l" t="t" r="r" b="b"/>
            <a:pathLst>
              <a:path w="1496854" h="1496854">
                <a:moveTo>
                  <a:pt x="0" y="0"/>
                </a:moveTo>
                <a:lnTo>
                  <a:pt x="1496854" y="0"/>
                </a:lnTo>
                <a:lnTo>
                  <a:pt x="1496854" y="1496855"/>
                </a:lnTo>
                <a:lnTo>
                  <a:pt x="0" y="14968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297826" y="8602224"/>
            <a:ext cx="1293499" cy="1257485"/>
          </a:xfrm>
          <a:custGeom>
            <a:avLst/>
            <a:gdLst/>
            <a:ahLst/>
            <a:cxnLst/>
            <a:rect l="l" t="t" r="r" b="b"/>
            <a:pathLst>
              <a:path w="1293499" h="1257485">
                <a:moveTo>
                  <a:pt x="0" y="0"/>
                </a:moveTo>
                <a:lnTo>
                  <a:pt x="1293499" y="0"/>
                </a:lnTo>
                <a:lnTo>
                  <a:pt x="1293499" y="1257485"/>
                </a:lnTo>
                <a:lnTo>
                  <a:pt x="0" y="125748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615418" y="7262466"/>
            <a:ext cx="2249063" cy="636527"/>
          </a:xfrm>
          <a:custGeom>
            <a:avLst/>
            <a:gdLst/>
            <a:ahLst/>
            <a:cxnLst/>
            <a:rect l="l" t="t" r="r" b="b"/>
            <a:pathLst>
              <a:path w="2249063" h="636527">
                <a:moveTo>
                  <a:pt x="0" y="0"/>
                </a:moveTo>
                <a:lnTo>
                  <a:pt x="2249063" y="0"/>
                </a:lnTo>
                <a:lnTo>
                  <a:pt x="2249063" y="636527"/>
                </a:lnTo>
                <a:lnTo>
                  <a:pt x="0" y="6365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750916" y="6205087"/>
            <a:ext cx="2268900" cy="611658"/>
          </a:xfrm>
          <a:custGeom>
            <a:avLst/>
            <a:gdLst/>
            <a:ahLst/>
            <a:cxnLst/>
            <a:rect l="l" t="t" r="r" b="b"/>
            <a:pathLst>
              <a:path w="2268900" h="611658">
                <a:moveTo>
                  <a:pt x="0" y="0"/>
                </a:moveTo>
                <a:lnTo>
                  <a:pt x="2268900" y="0"/>
                </a:lnTo>
                <a:lnTo>
                  <a:pt x="2268900" y="611657"/>
                </a:lnTo>
                <a:lnTo>
                  <a:pt x="0" y="6116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348922" y="7322879"/>
            <a:ext cx="1966469" cy="576114"/>
          </a:xfrm>
          <a:custGeom>
            <a:avLst/>
            <a:gdLst/>
            <a:ahLst/>
            <a:cxnLst/>
            <a:rect l="l" t="t" r="r" b="b"/>
            <a:pathLst>
              <a:path w="1966469" h="576114">
                <a:moveTo>
                  <a:pt x="0" y="0"/>
                </a:moveTo>
                <a:lnTo>
                  <a:pt x="1966469" y="0"/>
                </a:lnTo>
                <a:lnTo>
                  <a:pt x="1966469" y="576114"/>
                </a:lnTo>
                <a:lnTo>
                  <a:pt x="0" y="5761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488575" y="8589715"/>
            <a:ext cx="1634230" cy="1443431"/>
          </a:xfrm>
          <a:custGeom>
            <a:avLst/>
            <a:gdLst/>
            <a:ahLst/>
            <a:cxnLst/>
            <a:rect l="l" t="t" r="r" b="b"/>
            <a:pathLst>
              <a:path w="1634230" h="1443431">
                <a:moveTo>
                  <a:pt x="0" y="0"/>
                </a:moveTo>
                <a:lnTo>
                  <a:pt x="1634230" y="0"/>
                </a:lnTo>
                <a:lnTo>
                  <a:pt x="1634230" y="1443431"/>
                </a:lnTo>
                <a:lnTo>
                  <a:pt x="0" y="144343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6771" t="-5772" r="-6873" b="-22894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028700" y="2718656"/>
            <a:ext cx="16230600" cy="251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1"/>
                </a:solidFill>
                <a:latin typeface="Arial"/>
              </a:rPr>
              <a:t>SmartBridge is an ed-tech company founded in 2015, with a vision to build the job-ready talent pipeline for the emerging job markets across the globe. 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1"/>
              </a:solidFill>
              <a:latin typeface="Arial"/>
            </a:endParaR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1"/>
                </a:solidFill>
                <a:latin typeface="Arial Bold"/>
              </a:rPr>
              <a:t>Our edtech Platform</a:t>
            </a:r>
            <a:r>
              <a:rPr lang="en-US" sz="2799">
                <a:solidFill>
                  <a:srgbClr val="000001"/>
                </a:solidFill>
                <a:latin typeface="Arial"/>
              </a:rPr>
              <a:t>: SmartInternz - Project-based learning &amp; Virtual Internship Platform 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1"/>
                </a:solidFill>
                <a:latin typeface="Arial Bold"/>
              </a:rPr>
              <a:t>Global Presence: </a:t>
            </a:r>
            <a:r>
              <a:rPr lang="en-US" sz="2799">
                <a:solidFill>
                  <a:srgbClr val="000001"/>
                </a:solidFill>
                <a:latin typeface="Arial"/>
              </a:rPr>
              <a:t>India, Singapore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1925847"/>
            <a:ext cx="8044815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1"/>
                </a:solidFill>
                <a:latin typeface="Arial Bold"/>
              </a:rPr>
              <a:t>SmartBridge - Building Project-Ready Talent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7370908"/>
            <a:ext cx="1522025" cy="306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304443"/>
                </a:solidFill>
                <a:latin typeface="Canva Sans Bold"/>
              </a:rPr>
              <a:t>Students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58941" y="6210164"/>
            <a:ext cx="1461544" cy="430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Canva Sans Bold"/>
              </a:rPr>
              <a:t>1Mn+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058670" y="7208489"/>
            <a:ext cx="1522025" cy="63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304443"/>
                </a:solidFill>
                <a:latin typeface="Canva Sans Bold"/>
              </a:rPr>
              <a:t>Virtual Internships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088911" y="6185159"/>
            <a:ext cx="1461544" cy="430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Canva Sans Bold"/>
              </a:rPr>
              <a:t>400K+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8941" y="9402552"/>
            <a:ext cx="1522025" cy="63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304443"/>
                </a:solidFill>
                <a:latin typeface="Canva Sans Bold"/>
              </a:rPr>
              <a:t>Skilling Partnerships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89181" y="8404226"/>
            <a:ext cx="1461544" cy="430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Canva Sans Bold"/>
              </a:rPr>
              <a:t>12+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088911" y="9402552"/>
            <a:ext cx="1522025" cy="63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304443"/>
                </a:solidFill>
                <a:latin typeface="Canva Sans Bold"/>
              </a:rPr>
              <a:t>Faculty Enabled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119151" y="8379221"/>
            <a:ext cx="1461544" cy="430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Canva Sans Bold"/>
              </a:rPr>
              <a:t>25,000+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115815" y="7370908"/>
            <a:ext cx="1522025" cy="306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304443"/>
                </a:solidFill>
                <a:latin typeface="Canva Sans Bold"/>
              </a:rPr>
              <a:t>Colleges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115815" y="6185159"/>
            <a:ext cx="1461544" cy="430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Canva Sans Bold"/>
              </a:rPr>
              <a:t>1000+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115815" y="9402552"/>
            <a:ext cx="1522025" cy="63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304443"/>
                </a:solidFill>
                <a:latin typeface="Canva Sans Bold"/>
              </a:rPr>
              <a:t> Hiring Partners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146056" y="8379221"/>
            <a:ext cx="1461544" cy="430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Canva Sans Bold"/>
              </a:rPr>
              <a:t>25+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810262" y="5114512"/>
            <a:ext cx="2667476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al Bold"/>
              </a:rPr>
              <a:t>Collaborations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96299"/>
            <a:ext cx="6550588" cy="794948"/>
            <a:chOff x="0" y="0"/>
            <a:chExt cx="1725258" cy="190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5258" cy="190155"/>
            </a:xfrm>
            <a:custGeom>
              <a:avLst/>
              <a:gdLst/>
              <a:ahLst/>
              <a:cxnLst/>
              <a:rect l="l" t="t" r="r" b="b"/>
              <a:pathLst>
                <a:path w="1725258" h="190155">
                  <a:moveTo>
                    <a:pt x="0" y="0"/>
                  </a:moveTo>
                  <a:lnTo>
                    <a:pt x="1725258" y="0"/>
                  </a:lnTo>
                  <a:lnTo>
                    <a:pt x="1725258" y="190155"/>
                  </a:lnTo>
                  <a:lnTo>
                    <a:pt x="0" y="190155"/>
                  </a:lnTo>
                  <a:close/>
                </a:path>
              </a:pathLst>
            </a:custGeom>
            <a:solidFill>
              <a:srgbClr val="21295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1725258" cy="333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endParaRPr lang="en-US" sz="3500" dirty="0">
                <a:solidFill>
                  <a:srgbClr val="FFFFFF"/>
                </a:solidFill>
                <a:latin typeface="Arial Bold"/>
              </a:endParaRPr>
            </a:p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FFFF"/>
                  </a:solidFill>
                  <a:latin typeface="Arial Bold"/>
                </a:rPr>
                <a:t>What is Externship Program ?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970734" y="688276"/>
            <a:ext cx="2288566" cy="680848"/>
          </a:xfrm>
          <a:custGeom>
            <a:avLst/>
            <a:gdLst/>
            <a:ahLst/>
            <a:cxnLst/>
            <a:rect l="l" t="t" r="r" b="b"/>
            <a:pathLst>
              <a:path w="2288566" h="680848">
                <a:moveTo>
                  <a:pt x="0" y="0"/>
                </a:moveTo>
                <a:lnTo>
                  <a:pt x="2288566" y="0"/>
                </a:lnTo>
                <a:lnTo>
                  <a:pt x="2288566" y="680848"/>
                </a:lnTo>
                <a:lnTo>
                  <a:pt x="0" y="680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4680" y="6669865"/>
            <a:ext cx="1312682" cy="1354755"/>
          </a:xfrm>
          <a:custGeom>
            <a:avLst/>
            <a:gdLst/>
            <a:ahLst/>
            <a:cxnLst/>
            <a:rect l="l" t="t" r="r" b="b"/>
            <a:pathLst>
              <a:path w="1312682" h="1354755">
                <a:moveTo>
                  <a:pt x="0" y="0"/>
                </a:moveTo>
                <a:lnTo>
                  <a:pt x="1312682" y="0"/>
                </a:lnTo>
                <a:lnTo>
                  <a:pt x="1312682" y="1354755"/>
                </a:lnTo>
                <a:lnTo>
                  <a:pt x="0" y="1354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822" t="-9156" r="-59745" b="-1586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74810" y="6820516"/>
            <a:ext cx="3352526" cy="1071411"/>
          </a:xfrm>
          <a:custGeom>
            <a:avLst/>
            <a:gdLst/>
            <a:ahLst/>
            <a:cxnLst/>
            <a:rect l="l" t="t" r="r" b="b"/>
            <a:pathLst>
              <a:path w="3352526" h="1071411">
                <a:moveTo>
                  <a:pt x="0" y="0"/>
                </a:moveTo>
                <a:lnTo>
                  <a:pt x="3352526" y="0"/>
                </a:lnTo>
                <a:lnTo>
                  <a:pt x="3352526" y="1071411"/>
                </a:lnTo>
                <a:lnTo>
                  <a:pt x="0" y="1071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38114" y="6877184"/>
            <a:ext cx="2563696" cy="1071411"/>
          </a:xfrm>
          <a:custGeom>
            <a:avLst/>
            <a:gdLst/>
            <a:ahLst/>
            <a:cxnLst/>
            <a:rect l="l" t="t" r="r" b="b"/>
            <a:pathLst>
              <a:path w="2563696" h="1071411">
                <a:moveTo>
                  <a:pt x="0" y="0"/>
                </a:moveTo>
                <a:lnTo>
                  <a:pt x="2563697" y="0"/>
                </a:lnTo>
                <a:lnTo>
                  <a:pt x="2563697" y="1071411"/>
                </a:lnTo>
                <a:lnTo>
                  <a:pt x="0" y="1071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112589" y="6521124"/>
            <a:ext cx="1696566" cy="1670195"/>
          </a:xfrm>
          <a:custGeom>
            <a:avLst/>
            <a:gdLst/>
            <a:ahLst/>
            <a:cxnLst/>
            <a:rect l="l" t="t" r="r" b="b"/>
            <a:pathLst>
              <a:path w="1696566" h="1670195">
                <a:moveTo>
                  <a:pt x="0" y="0"/>
                </a:moveTo>
                <a:lnTo>
                  <a:pt x="1696566" y="0"/>
                </a:lnTo>
                <a:lnTo>
                  <a:pt x="1696566" y="1670195"/>
                </a:lnTo>
                <a:lnTo>
                  <a:pt x="0" y="16701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897" t="-5151" r="-15964" b="-820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8432138"/>
            <a:ext cx="1695364" cy="1695364"/>
          </a:xfrm>
          <a:custGeom>
            <a:avLst/>
            <a:gdLst/>
            <a:ahLst/>
            <a:cxnLst/>
            <a:rect l="l" t="t" r="r" b="b"/>
            <a:pathLst>
              <a:path w="1695364" h="1695364">
                <a:moveTo>
                  <a:pt x="0" y="0"/>
                </a:moveTo>
                <a:lnTo>
                  <a:pt x="1695364" y="0"/>
                </a:lnTo>
                <a:lnTo>
                  <a:pt x="1695364" y="1695365"/>
                </a:lnTo>
                <a:lnTo>
                  <a:pt x="0" y="16953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93844" y="8417547"/>
            <a:ext cx="1732421" cy="1724546"/>
          </a:xfrm>
          <a:custGeom>
            <a:avLst/>
            <a:gdLst/>
            <a:ahLst/>
            <a:cxnLst/>
            <a:rect l="l" t="t" r="r" b="b"/>
            <a:pathLst>
              <a:path w="1732421" h="1724546">
                <a:moveTo>
                  <a:pt x="0" y="0"/>
                </a:moveTo>
                <a:lnTo>
                  <a:pt x="1732421" y="0"/>
                </a:lnTo>
                <a:lnTo>
                  <a:pt x="1732421" y="1724546"/>
                </a:lnTo>
                <a:lnTo>
                  <a:pt x="0" y="17245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278690" y="8406587"/>
            <a:ext cx="1869852" cy="1703425"/>
          </a:xfrm>
          <a:custGeom>
            <a:avLst/>
            <a:gdLst/>
            <a:ahLst/>
            <a:cxnLst/>
            <a:rect l="l" t="t" r="r" b="b"/>
            <a:pathLst>
              <a:path w="1869852" h="1703425">
                <a:moveTo>
                  <a:pt x="0" y="0"/>
                </a:moveTo>
                <a:lnTo>
                  <a:pt x="1869852" y="0"/>
                </a:lnTo>
                <a:lnTo>
                  <a:pt x="1869852" y="1703426"/>
                </a:lnTo>
                <a:lnTo>
                  <a:pt x="0" y="17034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71384" y="8340060"/>
            <a:ext cx="1703425" cy="1703425"/>
          </a:xfrm>
          <a:custGeom>
            <a:avLst/>
            <a:gdLst/>
            <a:ahLst/>
            <a:cxnLst/>
            <a:rect l="l" t="t" r="r" b="b"/>
            <a:pathLst>
              <a:path w="1703425" h="1703425">
                <a:moveTo>
                  <a:pt x="0" y="0"/>
                </a:moveTo>
                <a:lnTo>
                  <a:pt x="1703426" y="0"/>
                </a:lnTo>
                <a:lnTo>
                  <a:pt x="1703426" y="1703425"/>
                </a:lnTo>
                <a:lnTo>
                  <a:pt x="0" y="17034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727235" y="8340060"/>
            <a:ext cx="1718619" cy="1821223"/>
          </a:xfrm>
          <a:custGeom>
            <a:avLst/>
            <a:gdLst/>
            <a:ahLst/>
            <a:cxnLst/>
            <a:rect l="l" t="t" r="r" b="b"/>
            <a:pathLst>
              <a:path w="1718619" h="1821223">
                <a:moveTo>
                  <a:pt x="0" y="0"/>
                </a:moveTo>
                <a:lnTo>
                  <a:pt x="1718618" y="0"/>
                </a:lnTo>
                <a:lnTo>
                  <a:pt x="1718618" y="1821223"/>
                </a:lnTo>
                <a:lnTo>
                  <a:pt x="0" y="18212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798278" y="8511220"/>
            <a:ext cx="3957946" cy="1453939"/>
          </a:xfrm>
          <a:custGeom>
            <a:avLst/>
            <a:gdLst/>
            <a:ahLst/>
            <a:cxnLst/>
            <a:rect l="l" t="t" r="r" b="b"/>
            <a:pathLst>
              <a:path w="3957946" h="1453939">
                <a:moveTo>
                  <a:pt x="0" y="0"/>
                </a:moveTo>
                <a:lnTo>
                  <a:pt x="3957946" y="0"/>
                </a:lnTo>
                <a:lnTo>
                  <a:pt x="3957946" y="1453939"/>
                </a:lnTo>
                <a:lnTo>
                  <a:pt x="0" y="14539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3117" t="-53530" r="-14831" b="-71079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112589" y="8366366"/>
            <a:ext cx="1743647" cy="1743647"/>
          </a:xfrm>
          <a:custGeom>
            <a:avLst/>
            <a:gdLst/>
            <a:ahLst/>
            <a:cxnLst/>
            <a:rect l="l" t="t" r="r" b="b"/>
            <a:pathLst>
              <a:path w="1743647" h="1743647">
                <a:moveTo>
                  <a:pt x="0" y="0"/>
                </a:moveTo>
                <a:lnTo>
                  <a:pt x="1743647" y="0"/>
                </a:lnTo>
                <a:lnTo>
                  <a:pt x="1743647" y="1743647"/>
                </a:lnTo>
                <a:lnTo>
                  <a:pt x="0" y="174364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812637" y="6877184"/>
            <a:ext cx="3400979" cy="1066266"/>
          </a:xfrm>
          <a:custGeom>
            <a:avLst/>
            <a:gdLst/>
            <a:ahLst/>
            <a:cxnLst/>
            <a:rect l="l" t="t" r="r" b="b"/>
            <a:pathLst>
              <a:path w="3400979" h="1066266">
                <a:moveTo>
                  <a:pt x="0" y="0"/>
                </a:moveTo>
                <a:lnTo>
                  <a:pt x="3400979" y="0"/>
                </a:lnTo>
                <a:lnTo>
                  <a:pt x="3400979" y="1066265"/>
                </a:lnTo>
                <a:lnTo>
                  <a:pt x="0" y="10662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506681" y="6936652"/>
            <a:ext cx="2637319" cy="947330"/>
          </a:xfrm>
          <a:custGeom>
            <a:avLst/>
            <a:gdLst/>
            <a:ahLst/>
            <a:cxnLst/>
            <a:rect l="l" t="t" r="r" b="b"/>
            <a:pathLst>
              <a:path w="2637319" h="947330">
                <a:moveTo>
                  <a:pt x="0" y="0"/>
                </a:moveTo>
                <a:lnTo>
                  <a:pt x="2637319" y="0"/>
                </a:lnTo>
                <a:lnTo>
                  <a:pt x="2637319" y="947329"/>
                </a:lnTo>
                <a:lnTo>
                  <a:pt x="0" y="94732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181" t="-31452" r="-1669" b="-27621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28700" y="1903571"/>
            <a:ext cx="16520537" cy="3510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1"/>
                </a:solidFill>
                <a:latin typeface="Arial"/>
              </a:rPr>
              <a:t>Externships usually occur during the academic year, as a part of a student's curriculum, and provide an experiential learning environment that offers real-world insight to theoretical topics being learned about in college. 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1"/>
              </a:solidFill>
              <a:latin typeface="Arial"/>
            </a:endParaR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1"/>
                </a:solidFill>
                <a:latin typeface="Arial"/>
              </a:rPr>
              <a:t>Externships provide a unique opportunity for students to demonstrate what they've been learning in a real-world work environment, as well as a chance for the student to determine that the field they are interested in is a good fit.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5680551"/>
            <a:ext cx="8810205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al Bold"/>
              </a:rPr>
              <a:t>Top Colleges Implementing Our Programs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8733" y="571500"/>
            <a:ext cx="6550588" cy="838771"/>
            <a:chOff x="0" y="0"/>
            <a:chExt cx="1725258" cy="190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5258" cy="190155"/>
            </a:xfrm>
            <a:custGeom>
              <a:avLst/>
              <a:gdLst/>
              <a:ahLst/>
              <a:cxnLst/>
              <a:rect l="l" t="t" r="r" b="b"/>
              <a:pathLst>
                <a:path w="1725258" h="190155">
                  <a:moveTo>
                    <a:pt x="0" y="0"/>
                  </a:moveTo>
                  <a:lnTo>
                    <a:pt x="1725258" y="0"/>
                  </a:lnTo>
                  <a:lnTo>
                    <a:pt x="1725258" y="190155"/>
                  </a:lnTo>
                  <a:lnTo>
                    <a:pt x="0" y="190155"/>
                  </a:lnTo>
                  <a:close/>
                </a:path>
              </a:pathLst>
            </a:custGeom>
            <a:solidFill>
              <a:srgbClr val="21295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1725258" cy="333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endParaRPr lang="en-US" sz="3500" dirty="0">
                <a:solidFill>
                  <a:srgbClr val="FFFFFF"/>
                </a:solidFill>
                <a:latin typeface="Arial Bold"/>
              </a:endParaRPr>
            </a:p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FFFF"/>
                  </a:solidFill>
                  <a:latin typeface="Arial Bold"/>
                </a:rPr>
                <a:t>Externship Framework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970734" y="688276"/>
            <a:ext cx="2288566" cy="680848"/>
          </a:xfrm>
          <a:custGeom>
            <a:avLst/>
            <a:gdLst/>
            <a:ahLst/>
            <a:cxnLst/>
            <a:rect l="l" t="t" r="r" b="b"/>
            <a:pathLst>
              <a:path w="2288566" h="680848">
                <a:moveTo>
                  <a:pt x="0" y="0"/>
                </a:moveTo>
                <a:lnTo>
                  <a:pt x="2288566" y="0"/>
                </a:lnTo>
                <a:lnTo>
                  <a:pt x="2288566" y="680848"/>
                </a:lnTo>
                <a:lnTo>
                  <a:pt x="0" y="680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733" y="4136042"/>
            <a:ext cx="10318587" cy="4420383"/>
          </a:xfrm>
          <a:custGeom>
            <a:avLst/>
            <a:gdLst/>
            <a:ahLst/>
            <a:cxnLst/>
            <a:rect l="l" t="t" r="r" b="b"/>
            <a:pathLst>
              <a:path w="10318587" h="4420383">
                <a:moveTo>
                  <a:pt x="0" y="0"/>
                </a:moveTo>
                <a:lnTo>
                  <a:pt x="10318587" y="0"/>
                </a:lnTo>
                <a:lnTo>
                  <a:pt x="10318587" y="4420383"/>
                </a:lnTo>
                <a:lnTo>
                  <a:pt x="0" y="4420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08733" y="1856056"/>
            <a:ext cx="16506432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1"/>
                </a:solidFill>
                <a:latin typeface="Arial"/>
              </a:rPr>
              <a:t>Externship contains Project-based learning, hands-on bootcamps and real-world project experience. The externs will work on a project in teams under the supervision of experienced mentors in a company-like collaborative environment.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000001"/>
              </a:solidFill>
              <a:latin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199593" y="4116992"/>
            <a:ext cx="6570249" cy="4183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020" lvl="1" indent="-301510">
              <a:lnSpc>
                <a:spcPts val="2988"/>
              </a:lnSpc>
              <a:buFont typeface="Arial"/>
              <a:buChar char="•"/>
            </a:pPr>
            <a:r>
              <a:rPr lang="en-US" sz="2793">
                <a:solidFill>
                  <a:srgbClr val="000001"/>
                </a:solidFill>
                <a:latin typeface="Arial"/>
              </a:rPr>
              <a:t>Externship framework is built based  on the </a:t>
            </a:r>
            <a:r>
              <a:rPr lang="en-US" sz="2793" u="sng">
                <a:solidFill>
                  <a:srgbClr val="000001"/>
                </a:solidFill>
                <a:latin typeface="Arial Bold"/>
                <a:hlinkClick r:id="rId4" tooltip="https://www.naceweb.org"/>
              </a:rPr>
              <a:t>NACE</a:t>
            </a:r>
            <a:r>
              <a:rPr lang="en-US" sz="2793">
                <a:solidFill>
                  <a:srgbClr val="000001"/>
                </a:solidFill>
                <a:latin typeface="Arial Bold"/>
              </a:rPr>
              <a:t> </a:t>
            </a:r>
            <a:r>
              <a:rPr lang="en-US" sz="2793">
                <a:solidFill>
                  <a:srgbClr val="000001"/>
                </a:solidFill>
                <a:latin typeface="Arial"/>
              </a:rPr>
              <a:t>recommendations for  Career Readiness</a:t>
            </a:r>
          </a:p>
          <a:p>
            <a:pPr>
              <a:lnSpc>
                <a:spcPts val="2988"/>
              </a:lnSpc>
            </a:pPr>
            <a:endParaRPr lang="en-US" sz="2793">
              <a:solidFill>
                <a:srgbClr val="000001"/>
              </a:solidFill>
              <a:latin typeface="Arial"/>
            </a:endParaRPr>
          </a:p>
          <a:p>
            <a:pPr marL="603020" lvl="1" indent="-301510">
              <a:lnSpc>
                <a:spcPts val="2988"/>
              </a:lnSpc>
              <a:buFont typeface="Arial"/>
              <a:buChar char="•"/>
            </a:pPr>
            <a:r>
              <a:rPr lang="en-US" sz="2793">
                <a:solidFill>
                  <a:srgbClr val="000001"/>
                </a:solidFill>
                <a:latin typeface="Arial"/>
              </a:rPr>
              <a:t>Externship develops the  professional &amp; technical readiness competencies of the learner</a:t>
            </a:r>
          </a:p>
          <a:p>
            <a:pPr>
              <a:lnSpc>
                <a:spcPts val="2988"/>
              </a:lnSpc>
            </a:pPr>
            <a:endParaRPr lang="en-US" sz="2793">
              <a:solidFill>
                <a:srgbClr val="000001"/>
              </a:solidFill>
              <a:latin typeface="Arial"/>
            </a:endParaRPr>
          </a:p>
          <a:p>
            <a:pPr marL="603020" lvl="1" indent="-301510">
              <a:lnSpc>
                <a:spcPts val="2988"/>
              </a:lnSpc>
              <a:buFont typeface="Arial"/>
              <a:buChar char="•"/>
            </a:pPr>
            <a:r>
              <a:rPr lang="en-US" sz="2793">
                <a:solidFill>
                  <a:srgbClr val="000001"/>
                </a:solidFill>
                <a:latin typeface="Arial"/>
              </a:rPr>
              <a:t>Project-based learning provides hands-on exposure to the  technology in a collaborative  environment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1521" y="5973171"/>
            <a:ext cx="1552218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5"/>
              </a:lnSpc>
              <a:spcBef>
                <a:spcPct val="0"/>
              </a:spcBef>
            </a:pPr>
            <a:r>
              <a:rPr lang="en-US" sz="2500">
                <a:solidFill>
                  <a:srgbClr val="000001"/>
                </a:solidFill>
                <a:latin typeface="Arial Bold"/>
              </a:rPr>
              <a:t>Hands-on </a:t>
            </a:r>
          </a:p>
          <a:p>
            <a:pPr algn="ctr">
              <a:lnSpc>
                <a:spcPts val="2675"/>
              </a:lnSpc>
              <a:spcBef>
                <a:spcPct val="0"/>
              </a:spcBef>
            </a:pPr>
            <a:r>
              <a:rPr lang="en-US" sz="2500">
                <a:solidFill>
                  <a:srgbClr val="000001"/>
                </a:solidFill>
                <a:latin typeface="Arial Bold"/>
              </a:rPr>
              <a:t>Training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17377" y="5973171"/>
            <a:ext cx="1252657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5"/>
              </a:lnSpc>
              <a:spcBef>
                <a:spcPct val="0"/>
              </a:spcBef>
            </a:pPr>
            <a:r>
              <a:rPr lang="en-US" sz="2500">
                <a:solidFill>
                  <a:srgbClr val="000001"/>
                </a:solidFill>
                <a:latin typeface="Arial Bold"/>
              </a:rPr>
              <a:t>Guided </a:t>
            </a:r>
          </a:p>
          <a:p>
            <a:pPr algn="ctr">
              <a:lnSpc>
                <a:spcPts val="2675"/>
              </a:lnSpc>
              <a:spcBef>
                <a:spcPct val="0"/>
              </a:spcBef>
            </a:pPr>
            <a:r>
              <a:rPr lang="en-US" sz="2500">
                <a:solidFill>
                  <a:srgbClr val="000001"/>
                </a:solidFill>
                <a:latin typeface="Arial Bold"/>
              </a:rPr>
              <a:t>Projects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29927" y="6139858"/>
            <a:ext cx="1870115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5"/>
              </a:lnSpc>
              <a:spcBef>
                <a:spcPct val="0"/>
              </a:spcBef>
            </a:pPr>
            <a:r>
              <a:rPr lang="en-US" sz="2500">
                <a:solidFill>
                  <a:srgbClr val="000001"/>
                </a:solidFill>
                <a:latin typeface="Arial Bold"/>
              </a:rPr>
              <a:t>Assessment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57241" y="5806483"/>
            <a:ext cx="1827994" cy="106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5"/>
              </a:lnSpc>
              <a:spcBef>
                <a:spcPct val="0"/>
              </a:spcBef>
            </a:pPr>
            <a:r>
              <a:rPr lang="en-US" sz="2500">
                <a:solidFill>
                  <a:srgbClr val="000001"/>
                </a:solidFill>
                <a:latin typeface="Arial Bold"/>
              </a:rPr>
              <a:t>Certificate </a:t>
            </a:r>
          </a:p>
          <a:p>
            <a:pPr algn="ctr">
              <a:lnSpc>
                <a:spcPts val="2675"/>
              </a:lnSpc>
              <a:spcBef>
                <a:spcPct val="0"/>
              </a:spcBef>
            </a:pPr>
            <a:r>
              <a:rPr lang="en-US" sz="2500">
                <a:solidFill>
                  <a:srgbClr val="000001"/>
                </a:solidFill>
                <a:latin typeface="Arial Bold"/>
              </a:rPr>
              <a:t>&amp; Score </a:t>
            </a:r>
          </a:p>
          <a:p>
            <a:pPr algn="ctr">
              <a:lnSpc>
                <a:spcPts val="2675"/>
              </a:lnSpc>
              <a:spcBef>
                <a:spcPct val="0"/>
              </a:spcBef>
            </a:pPr>
            <a:r>
              <a:rPr lang="en-US" sz="2500">
                <a:solidFill>
                  <a:srgbClr val="000001"/>
                </a:solidFill>
                <a:latin typeface="Arial Bold"/>
              </a:rPr>
              <a:t>Card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8733" y="560220"/>
            <a:ext cx="6550588" cy="850052"/>
            <a:chOff x="0" y="0"/>
            <a:chExt cx="1725258" cy="190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5258" cy="190155"/>
            </a:xfrm>
            <a:custGeom>
              <a:avLst/>
              <a:gdLst/>
              <a:ahLst/>
              <a:cxnLst/>
              <a:rect l="l" t="t" r="r" b="b"/>
              <a:pathLst>
                <a:path w="1725258" h="190155">
                  <a:moveTo>
                    <a:pt x="0" y="0"/>
                  </a:moveTo>
                  <a:lnTo>
                    <a:pt x="1725258" y="0"/>
                  </a:lnTo>
                  <a:lnTo>
                    <a:pt x="1725258" y="190155"/>
                  </a:lnTo>
                  <a:lnTo>
                    <a:pt x="0" y="190155"/>
                  </a:lnTo>
                  <a:close/>
                </a:path>
              </a:pathLst>
            </a:custGeom>
            <a:solidFill>
              <a:srgbClr val="21295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1725258" cy="333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endParaRPr lang="en-US" sz="3500" dirty="0">
                <a:solidFill>
                  <a:srgbClr val="FFFFFF"/>
                </a:solidFill>
                <a:latin typeface="Arial Bold"/>
              </a:endParaRPr>
            </a:p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FFFF"/>
                  </a:solidFill>
                  <a:latin typeface="Arial Bold"/>
                </a:rPr>
                <a:t>Highlights of Externship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970734" y="688276"/>
            <a:ext cx="2288566" cy="680848"/>
          </a:xfrm>
          <a:custGeom>
            <a:avLst/>
            <a:gdLst/>
            <a:ahLst/>
            <a:cxnLst/>
            <a:rect l="l" t="t" r="r" b="b"/>
            <a:pathLst>
              <a:path w="2288566" h="680848">
                <a:moveTo>
                  <a:pt x="0" y="0"/>
                </a:moveTo>
                <a:lnTo>
                  <a:pt x="2288566" y="0"/>
                </a:lnTo>
                <a:lnTo>
                  <a:pt x="2288566" y="680848"/>
                </a:lnTo>
                <a:lnTo>
                  <a:pt x="0" y="680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71884" y="5037347"/>
            <a:ext cx="3078385" cy="2916770"/>
          </a:xfrm>
          <a:custGeom>
            <a:avLst/>
            <a:gdLst/>
            <a:ahLst/>
            <a:cxnLst/>
            <a:rect l="l" t="t" r="r" b="b"/>
            <a:pathLst>
              <a:path w="3078385" h="2916770">
                <a:moveTo>
                  <a:pt x="0" y="0"/>
                </a:moveTo>
                <a:lnTo>
                  <a:pt x="3078385" y="0"/>
                </a:lnTo>
                <a:lnTo>
                  <a:pt x="3078385" y="2916770"/>
                </a:lnTo>
                <a:lnTo>
                  <a:pt x="0" y="2916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423444" y="3686664"/>
            <a:ext cx="1175265" cy="117526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961859" y="6825460"/>
            <a:ext cx="1175265" cy="117526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2C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7902" y="6825460"/>
            <a:ext cx="1175265" cy="11752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510135" y="3960709"/>
            <a:ext cx="1001883" cy="579840"/>
          </a:xfrm>
          <a:custGeom>
            <a:avLst/>
            <a:gdLst/>
            <a:ahLst/>
            <a:cxnLst/>
            <a:rect l="l" t="t" r="r" b="b"/>
            <a:pathLst>
              <a:path w="1001883" h="579840">
                <a:moveTo>
                  <a:pt x="0" y="0"/>
                </a:moveTo>
                <a:lnTo>
                  <a:pt x="1001883" y="0"/>
                </a:lnTo>
                <a:lnTo>
                  <a:pt x="1001883" y="579839"/>
                </a:lnTo>
                <a:lnTo>
                  <a:pt x="0" y="5798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971996" y="4157837"/>
            <a:ext cx="256239" cy="267263"/>
          </a:xfrm>
          <a:custGeom>
            <a:avLst/>
            <a:gdLst/>
            <a:ahLst/>
            <a:cxnLst/>
            <a:rect l="l" t="t" r="r" b="b"/>
            <a:pathLst>
              <a:path w="256239" h="267263">
                <a:moveTo>
                  <a:pt x="0" y="0"/>
                </a:moveTo>
                <a:lnTo>
                  <a:pt x="256238" y="0"/>
                </a:lnTo>
                <a:lnTo>
                  <a:pt x="256238" y="267264"/>
                </a:lnTo>
                <a:lnTo>
                  <a:pt x="0" y="2672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981490" y="4497609"/>
            <a:ext cx="256239" cy="267263"/>
          </a:xfrm>
          <a:custGeom>
            <a:avLst/>
            <a:gdLst/>
            <a:ahLst/>
            <a:cxnLst/>
            <a:rect l="l" t="t" r="r" b="b"/>
            <a:pathLst>
              <a:path w="256239" h="267263">
                <a:moveTo>
                  <a:pt x="0" y="0"/>
                </a:moveTo>
                <a:lnTo>
                  <a:pt x="256239" y="0"/>
                </a:lnTo>
                <a:lnTo>
                  <a:pt x="256239" y="267264"/>
                </a:lnTo>
                <a:lnTo>
                  <a:pt x="0" y="2672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884862" y="3624887"/>
            <a:ext cx="333723" cy="335822"/>
          </a:xfrm>
          <a:custGeom>
            <a:avLst/>
            <a:gdLst/>
            <a:ahLst/>
            <a:cxnLst/>
            <a:rect l="l" t="t" r="r" b="b"/>
            <a:pathLst>
              <a:path w="333723" h="335822">
                <a:moveTo>
                  <a:pt x="0" y="0"/>
                </a:moveTo>
                <a:lnTo>
                  <a:pt x="333723" y="0"/>
                </a:lnTo>
                <a:lnTo>
                  <a:pt x="333723" y="335822"/>
                </a:lnTo>
                <a:lnTo>
                  <a:pt x="0" y="3358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596612" y="7002906"/>
            <a:ext cx="937845" cy="744414"/>
          </a:xfrm>
          <a:custGeom>
            <a:avLst/>
            <a:gdLst/>
            <a:ahLst/>
            <a:cxnLst/>
            <a:rect l="l" t="t" r="r" b="b"/>
            <a:pathLst>
              <a:path w="937845" h="744414">
                <a:moveTo>
                  <a:pt x="0" y="0"/>
                </a:moveTo>
                <a:lnTo>
                  <a:pt x="937844" y="0"/>
                </a:lnTo>
                <a:lnTo>
                  <a:pt x="937844" y="744414"/>
                </a:lnTo>
                <a:lnTo>
                  <a:pt x="0" y="7444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093162" y="7120471"/>
            <a:ext cx="912658" cy="585242"/>
          </a:xfrm>
          <a:custGeom>
            <a:avLst/>
            <a:gdLst/>
            <a:ahLst/>
            <a:cxnLst/>
            <a:rect l="l" t="t" r="r" b="b"/>
            <a:pathLst>
              <a:path w="912658" h="585242">
                <a:moveTo>
                  <a:pt x="0" y="0"/>
                </a:moveTo>
                <a:lnTo>
                  <a:pt x="912658" y="0"/>
                </a:lnTo>
                <a:lnTo>
                  <a:pt x="912658" y="585242"/>
                </a:lnTo>
                <a:lnTo>
                  <a:pt x="0" y="5852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1044908" y="4497609"/>
            <a:ext cx="5370207" cy="5135261"/>
            <a:chOff x="0" y="0"/>
            <a:chExt cx="7160276" cy="684701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160276" cy="6847014"/>
            </a:xfrm>
            <a:custGeom>
              <a:avLst/>
              <a:gdLst/>
              <a:ahLst/>
              <a:cxnLst/>
              <a:rect l="l" t="t" r="r" b="b"/>
              <a:pathLst>
                <a:path w="7160276" h="6847014">
                  <a:moveTo>
                    <a:pt x="0" y="0"/>
                  </a:moveTo>
                  <a:lnTo>
                    <a:pt x="7160276" y="0"/>
                  </a:lnTo>
                  <a:lnTo>
                    <a:pt x="7160276" y="6847014"/>
                  </a:lnTo>
                  <a:lnTo>
                    <a:pt x="0" y="6847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2752184" y="442437"/>
              <a:ext cx="1655909" cy="1501905"/>
            </a:xfrm>
            <a:custGeom>
              <a:avLst/>
              <a:gdLst/>
              <a:ahLst/>
              <a:cxnLst/>
              <a:rect l="l" t="t" r="r" b="b"/>
              <a:pathLst>
                <a:path w="1655909" h="1501905">
                  <a:moveTo>
                    <a:pt x="0" y="0"/>
                  </a:moveTo>
                  <a:lnTo>
                    <a:pt x="1655909" y="0"/>
                  </a:lnTo>
                  <a:lnTo>
                    <a:pt x="1655909" y="1501905"/>
                  </a:lnTo>
                  <a:lnTo>
                    <a:pt x="0" y="1501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4146804" y="4691138"/>
              <a:ext cx="1423572" cy="1454480"/>
            </a:xfrm>
            <a:custGeom>
              <a:avLst/>
              <a:gdLst/>
              <a:ahLst/>
              <a:cxnLst/>
              <a:rect l="l" t="t" r="r" b="b"/>
              <a:pathLst>
                <a:path w="1423572" h="1454480">
                  <a:moveTo>
                    <a:pt x="0" y="0"/>
                  </a:moveTo>
                  <a:lnTo>
                    <a:pt x="1423572" y="0"/>
                  </a:lnTo>
                  <a:lnTo>
                    <a:pt x="1423572" y="1454480"/>
                  </a:lnTo>
                  <a:lnTo>
                    <a:pt x="0" y="1454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557805" y="4533646"/>
              <a:ext cx="1546744" cy="1546744"/>
            </a:xfrm>
            <a:custGeom>
              <a:avLst/>
              <a:gdLst/>
              <a:ahLst/>
              <a:cxnLst/>
              <a:rect l="l" t="t" r="r" b="b"/>
              <a:pathLst>
                <a:path w="1546744" h="1546744">
                  <a:moveTo>
                    <a:pt x="0" y="0"/>
                  </a:moveTo>
                  <a:lnTo>
                    <a:pt x="1546743" y="0"/>
                  </a:lnTo>
                  <a:lnTo>
                    <a:pt x="1546743" y="1546743"/>
                  </a:lnTo>
                  <a:lnTo>
                    <a:pt x="0" y="1546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4971805" y="2145828"/>
              <a:ext cx="1392264" cy="1479165"/>
            </a:xfrm>
            <a:custGeom>
              <a:avLst/>
              <a:gdLst/>
              <a:ahLst/>
              <a:cxnLst/>
              <a:rect l="l" t="t" r="r" b="b"/>
              <a:pathLst>
                <a:path w="1392264" h="1479165">
                  <a:moveTo>
                    <a:pt x="0" y="0"/>
                  </a:moveTo>
                  <a:lnTo>
                    <a:pt x="1392264" y="0"/>
                  </a:lnTo>
                  <a:lnTo>
                    <a:pt x="1392264" y="1479165"/>
                  </a:lnTo>
                  <a:lnTo>
                    <a:pt x="0" y="1479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557168" y="2126368"/>
              <a:ext cx="1614983" cy="1518084"/>
            </a:xfrm>
            <a:custGeom>
              <a:avLst/>
              <a:gdLst/>
              <a:ahLst/>
              <a:cxnLst/>
              <a:rect l="l" t="t" r="r" b="b"/>
              <a:pathLst>
                <a:path w="1614983" h="1518084">
                  <a:moveTo>
                    <a:pt x="0" y="0"/>
                  </a:moveTo>
                  <a:lnTo>
                    <a:pt x="1614983" y="0"/>
                  </a:lnTo>
                  <a:lnTo>
                    <a:pt x="1614983" y="1518084"/>
                  </a:lnTo>
                  <a:lnTo>
                    <a:pt x="0" y="1518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708733" y="1594488"/>
            <a:ext cx="16506432" cy="152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1"/>
                </a:solidFill>
                <a:latin typeface="Arial"/>
              </a:rPr>
              <a:t>Externship contains Project-based learning, hands-on bootcamps and real-world project experience.  The externs will work on a project in teams under the supervision of experienced mentors in a  company like collaborative environment.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802140" y="3664560"/>
            <a:ext cx="2997851" cy="34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2"/>
              </a:lnSpc>
            </a:pPr>
            <a:r>
              <a:rPr lang="en-US" sz="1993">
                <a:solidFill>
                  <a:srgbClr val="000000"/>
                </a:solidFill>
                <a:latin typeface="Arial Bold"/>
              </a:rPr>
              <a:t>Training &amp; Development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811635" y="4148958"/>
            <a:ext cx="3160360" cy="25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2820" lvl="1" indent="-161410">
              <a:lnSpc>
                <a:spcPts val="1794"/>
              </a:lnSpc>
              <a:buFont typeface="Arial"/>
              <a:buChar char="•"/>
            </a:pPr>
            <a:r>
              <a:rPr lang="en-US" sz="1495">
                <a:solidFill>
                  <a:srgbClr val="000000"/>
                </a:solidFill>
                <a:latin typeface="Arial Bold"/>
              </a:rPr>
              <a:t> Virtual Instructor-led Training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335487" y="4148958"/>
            <a:ext cx="737746" cy="25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4"/>
              </a:lnSpc>
              <a:spcBef>
                <a:spcPct val="0"/>
              </a:spcBef>
            </a:pPr>
            <a:r>
              <a:rPr lang="en-US" sz="1495">
                <a:solidFill>
                  <a:srgbClr val="000000"/>
                </a:solidFill>
                <a:latin typeface="Arial Bold"/>
              </a:rPr>
              <a:t>40 Hrs.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816324" y="4488730"/>
            <a:ext cx="2425066" cy="25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2820" lvl="1" indent="-161410">
              <a:lnSpc>
                <a:spcPts val="1794"/>
              </a:lnSpc>
              <a:buFont typeface="Arial"/>
              <a:buChar char="•"/>
            </a:pPr>
            <a:r>
              <a:rPr lang="en-US" sz="1495">
                <a:solidFill>
                  <a:srgbClr val="000000"/>
                </a:solidFill>
                <a:latin typeface="Arial Bold"/>
              </a:rPr>
              <a:t> Project Development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77902" y="8099992"/>
            <a:ext cx="2997851" cy="34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2"/>
              </a:lnSpc>
            </a:pPr>
            <a:r>
              <a:rPr lang="en-US" sz="1993">
                <a:solidFill>
                  <a:srgbClr val="000000"/>
                </a:solidFill>
                <a:latin typeface="Arial Bold"/>
              </a:rPr>
              <a:t>Mentoring Support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77902" y="8508294"/>
            <a:ext cx="3032234" cy="48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2820" lvl="1" indent="-161410">
              <a:lnSpc>
                <a:spcPts val="1794"/>
              </a:lnSpc>
              <a:buFont typeface="Arial"/>
              <a:buChar char="•"/>
            </a:pPr>
            <a:r>
              <a:rPr lang="en-US" sz="1495">
                <a:solidFill>
                  <a:srgbClr val="000000"/>
                </a:solidFill>
                <a:latin typeface="Arial Bold"/>
              </a:rPr>
              <a:t>Dedicated mentors assigned to teams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04526" y="9039401"/>
            <a:ext cx="3506551" cy="94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2820" lvl="1" indent="-161410">
              <a:lnSpc>
                <a:spcPts val="1794"/>
              </a:lnSpc>
              <a:buFont typeface="Arial"/>
              <a:buChar char="•"/>
            </a:pPr>
            <a:r>
              <a:rPr lang="en-US" sz="1495">
                <a:solidFill>
                  <a:srgbClr val="000000"/>
                </a:solidFill>
                <a:latin typeface="Arial Bold"/>
              </a:rPr>
              <a:t>Mentor Support through </a:t>
            </a:r>
          </a:p>
          <a:p>
            <a:pPr marL="645639" lvl="2" indent="-215213">
              <a:lnSpc>
                <a:spcPts val="1794"/>
              </a:lnSpc>
              <a:buFont typeface="Arial"/>
              <a:buChar char="⚬"/>
            </a:pPr>
            <a:r>
              <a:rPr lang="en-US" sz="1495">
                <a:solidFill>
                  <a:srgbClr val="000000"/>
                </a:solidFill>
                <a:latin typeface="Arial Bold"/>
              </a:rPr>
              <a:t>Chat Channels </a:t>
            </a:r>
          </a:p>
          <a:p>
            <a:pPr marL="645639" lvl="2" indent="-215213">
              <a:lnSpc>
                <a:spcPts val="1794"/>
              </a:lnSpc>
              <a:buFont typeface="Arial"/>
              <a:buChar char="⚬"/>
            </a:pPr>
            <a:r>
              <a:rPr lang="en-US" sz="1495">
                <a:solidFill>
                  <a:srgbClr val="000000"/>
                </a:solidFill>
                <a:latin typeface="Arial Bold"/>
              </a:rPr>
              <a:t>Ask me Anything Sessions</a:t>
            </a:r>
          </a:p>
          <a:p>
            <a:pPr marL="645639" lvl="2" indent="-215213">
              <a:lnSpc>
                <a:spcPts val="1794"/>
              </a:lnSpc>
              <a:buFont typeface="Arial"/>
              <a:buChar char="⚬"/>
            </a:pPr>
            <a:r>
              <a:rPr lang="en-US" sz="1495">
                <a:solidFill>
                  <a:srgbClr val="000000"/>
                </a:solidFill>
                <a:latin typeface="Arial Bold"/>
              </a:rPr>
              <a:t>On Demand 1 on 1 Interaction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550269" y="8099992"/>
            <a:ext cx="2997851" cy="34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2"/>
              </a:lnSpc>
            </a:pPr>
            <a:r>
              <a:rPr lang="en-US" sz="1993">
                <a:solidFill>
                  <a:srgbClr val="000000"/>
                </a:solidFill>
                <a:latin typeface="Arial Bold"/>
              </a:rPr>
              <a:t>Completion Certificates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585475" y="8509000"/>
            <a:ext cx="2962646" cy="48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2820" lvl="1" indent="-161410">
              <a:lnSpc>
                <a:spcPts val="1794"/>
              </a:lnSpc>
              <a:buFont typeface="Arial"/>
              <a:buChar char="•"/>
            </a:pPr>
            <a:r>
              <a:rPr lang="en-US" sz="1495">
                <a:solidFill>
                  <a:srgbClr val="000000"/>
                </a:solidFill>
                <a:latin typeface="Arial Bold"/>
              </a:rPr>
              <a:t>Externship Completion Certificate with Score Card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585475" y="9059693"/>
            <a:ext cx="2857055" cy="48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2820" lvl="1" indent="-161410">
              <a:lnSpc>
                <a:spcPts val="1794"/>
              </a:lnSpc>
              <a:buFont typeface="Arial"/>
              <a:buChar char="•"/>
            </a:pPr>
            <a:r>
              <a:rPr lang="en-US" sz="1495">
                <a:solidFill>
                  <a:srgbClr val="000000"/>
                </a:solidFill>
                <a:latin typeface="Arial Bold"/>
              </a:rPr>
              <a:t>Project Completion Certificate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448354" y="3282946"/>
            <a:ext cx="6355055" cy="69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7"/>
              </a:lnSpc>
            </a:pPr>
            <a:r>
              <a:rPr lang="en-US" sz="2206">
                <a:solidFill>
                  <a:srgbClr val="000000"/>
                </a:solidFill>
                <a:latin typeface="Arial Bold"/>
              </a:rPr>
              <a:t>Knowledge Sessions </a:t>
            </a:r>
          </a:p>
          <a:p>
            <a:pPr algn="ctr">
              <a:lnSpc>
                <a:spcPts val="2647"/>
              </a:lnSpc>
            </a:pPr>
            <a:r>
              <a:rPr lang="en-US" sz="2206">
                <a:solidFill>
                  <a:srgbClr val="000000"/>
                </a:solidFill>
                <a:latin typeface="Arial Bold"/>
              </a:rPr>
              <a:t>(Additional Learning Modules)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349104" y="3648564"/>
            <a:ext cx="1000323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4"/>
              </a:lnSpc>
              <a:spcBef>
                <a:spcPct val="0"/>
              </a:spcBef>
            </a:pPr>
            <a:r>
              <a:rPr lang="en-US" sz="1995">
                <a:solidFill>
                  <a:srgbClr val="000000"/>
                </a:solidFill>
                <a:latin typeface="Arial Bold"/>
              </a:rPr>
              <a:t>80 Hrs.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335487" y="4511973"/>
            <a:ext cx="737746" cy="25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4"/>
              </a:lnSpc>
              <a:spcBef>
                <a:spcPct val="0"/>
              </a:spcBef>
            </a:pPr>
            <a:r>
              <a:rPr lang="en-US" sz="1495">
                <a:solidFill>
                  <a:srgbClr val="000000"/>
                </a:solidFill>
                <a:latin typeface="Arial Bold"/>
              </a:rPr>
              <a:t>40 Hrs.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3625881" y="4218465"/>
            <a:ext cx="249944" cy="249944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4873" y="0"/>
                  </a:moveTo>
                  <a:lnTo>
                    <a:pt x="657927" y="0"/>
                  </a:lnTo>
                  <a:cubicBezTo>
                    <a:pt x="699002" y="0"/>
                    <a:pt x="738394" y="16317"/>
                    <a:pt x="767439" y="45361"/>
                  </a:cubicBezTo>
                  <a:cubicBezTo>
                    <a:pt x="796483" y="74406"/>
                    <a:pt x="812800" y="113798"/>
                    <a:pt x="812800" y="154873"/>
                  </a:cubicBezTo>
                  <a:lnTo>
                    <a:pt x="812800" y="657927"/>
                  </a:lnTo>
                  <a:cubicBezTo>
                    <a:pt x="812800" y="699002"/>
                    <a:pt x="796483" y="738394"/>
                    <a:pt x="767439" y="767439"/>
                  </a:cubicBezTo>
                  <a:cubicBezTo>
                    <a:pt x="738394" y="796483"/>
                    <a:pt x="699002" y="812800"/>
                    <a:pt x="657927" y="812800"/>
                  </a:cubicBezTo>
                  <a:lnTo>
                    <a:pt x="154873" y="812800"/>
                  </a:lnTo>
                  <a:cubicBezTo>
                    <a:pt x="113798" y="812800"/>
                    <a:pt x="74406" y="796483"/>
                    <a:pt x="45361" y="767439"/>
                  </a:cubicBezTo>
                  <a:cubicBezTo>
                    <a:pt x="16317" y="738394"/>
                    <a:pt x="0" y="699002"/>
                    <a:pt x="0" y="657927"/>
                  </a:cubicBezTo>
                  <a:lnTo>
                    <a:pt x="0" y="154873"/>
                  </a:lnTo>
                  <a:cubicBezTo>
                    <a:pt x="0" y="113798"/>
                    <a:pt x="16317" y="74406"/>
                    <a:pt x="45361" y="45361"/>
                  </a:cubicBezTo>
                  <a:cubicBezTo>
                    <a:pt x="74406" y="16317"/>
                    <a:pt x="113798" y="0"/>
                    <a:pt x="154873" y="0"/>
                  </a:cubicBezTo>
                  <a:close/>
                </a:path>
              </a:pathLst>
            </a:custGeom>
            <a:solidFill>
              <a:srgbClr val="FD7372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50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4085375" y="4196583"/>
            <a:ext cx="3228025" cy="25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4"/>
              </a:lnSpc>
              <a:spcBef>
                <a:spcPct val="0"/>
              </a:spcBef>
            </a:pPr>
            <a:r>
              <a:rPr lang="en-US" sz="1840">
                <a:solidFill>
                  <a:srgbClr val="000000"/>
                </a:solidFill>
                <a:latin typeface="Nourd Heavy"/>
              </a:rPr>
              <a:t>Brainstorming &amp; Ideation </a:t>
            </a:r>
          </a:p>
        </p:txBody>
      </p:sp>
      <p:sp>
        <p:nvSpPr>
          <p:cNvPr id="47" name="AutoShape 47"/>
          <p:cNvSpPr/>
          <p:nvPr/>
        </p:nvSpPr>
        <p:spPr>
          <a:xfrm flipV="1">
            <a:off x="13760378" y="4474050"/>
            <a:ext cx="0" cy="436452"/>
          </a:xfrm>
          <a:prstGeom prst="line">
            <a:avLst/>
          </a:prstGeom>
          <a:ln w="19050" cap="flat">
            <a:solidFill>
              <a:srgbClr val="FD7372"/>
            </a:solidFill>
            <a:prstDash val="solid"/>
            <a:headEnd type="diamond" w="lg" len="lg"/>
            <a:tailEnd type="none" w="sm" len="sm"/>
          </a:ln>
        </p:spPr>
      </p:sp>
      <p:grpSp>
        <p:nvGrpSpPr>
          <p:cNvPr id="48" name="Group 48"/>
          <p:cNvGrpSpPr/>
          <p:nvPr/>
        </p:nvGrpSpPr>
        <p:grpSpPr>
          <a:xfrm>
            <a:off x="16235997" y="6370760"/>
            <a:ext cx="249944" cy="249944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4873" y="0"/>
                  </a:moveTo>
                  <a:lnTo>
                    <a:pt x="657927" y="0"/>
                  </a:lnTo>
                  <a:cubicBezTo>
                    <a:pt x="699002" y="0"/>
                    <a:pt x="738394" y="16317"/>
                    <a:pt x="767439" y="45361"/>
                  </a:cubicBezTo>
                  <a:cubicBezTo>
                    <a:pt x="796483" y="74406"/>
                    <a:pt x="812800" y="113798"/>
                    <a:pt x="812800" y="154873"/>
                  </a:cubicBezTo>
                  <a:lnTo>
                    <a:pt x="812800" y="657927"/>
                  </a:lnTo>
                  <a:cubicBezTo>
                    <a:pt x="812800" y="699002"/>
                    <a:pt x="796483" y="738394"/>
                    <a:pt x="767439" y="767439"/>
                  </a:cubicBezTo>
                  <a:cubicBezTo>
                    <a:pt x="738394" y="796483"/>
                    <a:pt x="699002" y="812800"/>
                    <a:pt x="657927" y="812800"/>
                  </a:cubicBezTo>
                  <a:lnTo>
                    <a:pt x="154873" y="812800"/>
                  </a:lnTo>
                  <a:cubicBezTo>
                    <a:pt x="113798" y="812800"/>
                    <a:pt x="74406" y="796483"/>
                    <a:pt x="45361" y="767439"/>
                  </a:cubicBezTo>
                  <a:cubicBezTo>
                    <a:pt x="16317" y="738394"/>
                    <a:pt x="0" y="699002"/>
                    <a:pt x="0" y="657927"/>
                  </a:cubicBezTo>
                  <a:lnTo>
                    <a:pt x="0" y="154873"/>
                  </a:lnTo>
                  <a:cubicBezTo>
                    <a:pt x="0" y="113798"/>
                    <a:pt x="16317" y="74406"/>
                    <a:pt x="45361" y="45361"/>
                  </a:cubicBezTo>
                  <a:cubicBezTo>
                    <a:pt x="74406" y="16317"/>
                    <a:pt x="113798" y="0"/>
                    <a:pt x="154873" y="0"/>
                  </a:cubicBezTo>
                  <a:close/>
                </a:path>
              </a:pathLst>
            </a:custGeom>
            <a:solidFill>
              <a:srgbClr val="FFBC7C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50"/>
                </a:lnSpc>
              </a:pPr>
              <a:endParaRPr/>
            </a:p>
          </p:txBody>
        </p:sp>
      </p:grpSp>
      <p:sp>
        <p:nvSpPr>
          <p:cNvPr id="51" name="AutoShape 51"/>
          <p:cNvSpPr/>
          <p:nvPr/>
        </p:nvSpPr>
        <p:spPr>
          <a:xfrm>
            <a:off x="15924517" y="6485787"/>
            <a:ext cx="436452" cy="0"/>
          </a:xfrm>
          <a:prstGeom prst="line">
            <a:avLst/>
          </a:prstGeom>
          <a:ln w="19050" cap="flat">
            <a:solidFill>
              <a:srgbClr val="FEBC7C"/>
            </a:solidFill>
            <a:prstDash val="solid"/>
            <a:headEnd type="diamond" w="lg" len="lg"/>
            <a:tailEnd type="none" w="sm" len="sm"/>
          </a:ln>
        </p:spPr>
      </p:sp>
      <p:sp>
        <p:nvSpPr>
          <p:cNvPr id="52" name="TextBox 52"/>
          <p:cNvSpPr txBox="1"/>
          <p:nvPr/>
        </p:nvSpPr>
        <p:spPr>
          <a:xfrm>
            <a:off x="16543091" y="6325842"/>
            <a:ext cx="2292171" cy="49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3"/>
              </a:lnSpc>
              <a:spcBef>
                <a:spcPct val="0"/>
              </a:spcBef>
            </a:pPr>
            <a:r>
              <a:rPr lang="en-US" sz="1839">
                <a:solidFill>
                  <a:srgbClr val="000000"/>
                </a:solidFill>
                <a:latin typeface="Nourd Heavy"/>
              </a:rPr>
              <a:t>Requirement Analysis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5287966" y="9104828"/>
            <a:ext cx="249944" cy="249944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4873" y="0"/>
                  </a:moveTo>
                  <a:lnTo>
                    <a:pt x="657927" y="0"/>
                  </a:lnTo>
                  <a:cubicBezTo>
                    <a:pt x="699002" y="0"/>
                    <a:pt x="738394" y="16317"/>
                    <a:pt x="767439" y="45361"/>
                  </a:cubicBezTo>
                  <a:cubicBezTo>
                    <a:pt x="796483" y="74406"/>
                    <a:pt x="812800" y="113798"/>
                    <a:pt x="812800" y="154873"/>
                  </a:cubicBezTo>
                  <a:lnTo>
                    <a:pt x="812800" y="657927"/>
                  </a:lnTo>
                  <a:cubicBezTo>
                    <a:pt x="812800" y="699002"/>
                    <a:pt x="796483" y="738394"/>
                    <a:pt x="767439" y="767439"/>
                  </a:cubicBezTo>
                  <a:cubicBezTo>
                    <a:pt x="738394" y="796483"/>
                    <a:pt x="699002" y="812800"/>
                    <a:pt x="657927" y="812800"/>
                  </a:cubicBezTo>
                  <a:lnTo>
                    <a:pt x="154873" y="812800"/>
                  </a:lnTo>
                  <a:cubicBezTo>
                    <a:pt x="113798" y="812800"/>
                    <a:pt x="74406" y="796483"/>
                    <a:pt x="45361" y="767439"/>
                  </a:cubicBezTo>
                  <a:cubicBezTo>
                    <a:pt x="16317" y="738394"/>
                    <a:pt x="0" y="699002"/>
                    <a:pt x="0" y="657927"/>
                  </a:cubicBezTo>
                  <a:lnTo>
                    <a:pt x="0" y="154873"/>
                  </a:lnTo>
                  <a:cubicBezTo>
                    <a:pt x="0" y="113798"/>
                    <a:pt x="16317" y="74406"/>
                    <a:pt x="45361" y="45361"/>
                  </a:cubicBezTo>
                  <a:cubicBezTo>
                    <a:pt x="74406" y="16317"/>
                    <a:pt x="113798" y="0"/>
                    <a:pt x="154873" y="0"/>
                  </a:cubicBezTo>
                  <a:close/>
                </a:path>
              </a:pathLst>
            </a:custGeom>
            <a:solidFill>
              <a:srgbClr val="A6E38F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50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>
            <a:off x="14976486" y="9219855"/>
            <a:ext cx="436452" cy="0"/>
          </a:xfrm>
          <a:prstGeom prst="line">
            <a:avLst/>
          </a:prstGeom>
          <a:ln w="19050" cap="flat">
            <a:solidFill>
              <a:srgbClr val="A6E38F"/>
            </a:solidFill>
            <a:prstDash val="solid"/>
            <a:headEnd type="diamond" w="lg" len="lg"/>
            <a:tailEnd type="none" w="sm" len="sm"/>
          </a:ln>
        </p:spPr>
      </p:sp>
      <p:sp>
        <p:nvSpPr>
          <p:cNvPr id="57" name="TextBox 57"/>
          <p:cNvSpPr txBox="1"/>
          <p:nvPr/>
        </p:nvSpPr>
        <p:spPr>
          <a:xfrm>
            <a:off x="15725191" y="9058032"/>
            <a:ext cx="2384505" cy="49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3"/>
              </a:lnSpc>
              <a:spcBef>
                <a:spcPct val="0"/>
              </a:spcBef>
            </a:pPr>
            <a:r>
              <a:rPr lang="en-US" sz="1839">
                <a:solidFill>
                  <a:srgbClr val="000000"/>
                </a:solidFill>
                <a:latin typeface="Nourd Heavy"/>
              </a:rPr>
              <a:t>Project Design &amp; Project Planning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1953835" y="9139154"/>
            <a:ext cx="249944" cy="249944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4873" y="0"/>
                  </a:moveTo>
                  <a:lnTo>
                    <a:pt x="657927" y="0"/>
                  </a:lnTo>
                  <a:cubicBezTo>
                    <a:pt x="699002" y="0"/>
                    <a:pt x="738394" y="16317"/>
                    <a:pt x="767439" y="45361"/>
                  </a:cubicBezTo>
                  <a:cubicBezTo>
                    <a:pt x="796483" y="74406"/>
                    <a:pt x="812800" y="113798"/>
                    <a:pt x="812800" y="154873"/>
                  </a:cubicBezTo>
                  <a:lnTo>
                    <a:pt x="812800" y="657927"/>
                  </a:lnTo>
                  <a:cubicBezTo>
                    <a:pt x="812800" y="699002"/>
                    <a:pt x="796483" y="738394"/>
                    <a:pt x="767439" y="767439"/>
                  </a:cubicBezTo>
                  <a:cubicBezTo>
                    <a:pt x="738394" y="796483"/>
                    <a:pt x="699002" y="812800"/>
                    <a:pt x="657927" y="812800"/>
                  </a:cubicBezTo>
                  <a:lnTo>
                    <a:pt x="154873" y="812800"/>
                  </a:lnTo>
                  <a:cubicBezTo>
                    <a:pt x="113798" y="812800"/>
                    <a:pt x="74406" y="796483"/>
                    <a:pt x="45361" y="767439"/>
                  </a:cubicBezTo>
                  <a:cubicBezTo>
                    <a:pt x="16317" y="738394"/>
                    <a:pt x="0" y="699002"/>
                    <a:pt x="0" y="657927"/>
                  </a:cubicBezTo>
                  <a:lnTo>
                    <a:pt x="0" y="154873"/>
                  </a:lnTo>
                  <a:cubicBezTo>
                    <a:pt x="0" y="113798"/>
                    <a:pt x="16317" y="74406"/>
                    <a:pt x="45361" y="45361"/>
                  </a:cubicBezTo>
                  <a:cubicBezTo>
                    <a:pt x="74406" y="16317"/>
                    <a:pt x="113798" y="0"/>
                    <a:pt x="154873" y="0"/>
                  </a:cubicBezTo>
                  <a:close/>
                </a:path>
              </a:pathLst>
            </a:custGeom>
            <a:solidFill>
              <a:srgbClr val="61CEFF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50"/>
                </a:lnSpc>
              </a:pPr>
              <a:endParaRPr/>
            </a:p>
          </p:txBody>
        </p:sp>
      </p:grpSp>
      <p:sp>
        <p:nvSpPr>
          <p:cNvPr id="61" name="AutoShape 61"/>
          <p:cNvSpPr/>
          <p:nvPr/>
        </p:nvSpPr>
        <p:spPr>
          <a:xfrm flipH="1">
            <a:off x="12203779" y="9274071"/>
            <a:ext cx="436452" cy="0"/>
          </a:xfrm>
          <a:prstGeom prst="line">
            <a:avLst/>
          </a:prstGeom>
          <a:ln w="19050" cap="flat">
            <a:solidFill>
              <a:srgbClr val="61CEFF"/>
            </a:solidFill>
            <a:prstDash val="solid"/>
            <a:headEnd type="diamond" w="lg" len="lg"/>
            <a:tailEnd type="none" w="sm" len="sm"/>
          </a:ln>
        </p:spPr>
      </p:sp>
      <p:sp>
        <p:nvSpPr>
          <p:cNvPr id="62" name="TextBox 62"/>
          <p:cNvSpPr txBox="1"/>
          <p:nvPr/>
        </p:nvSpPr>
        <p:spPr>
          <a:xfrm>
            <a:off x="9963373" y="9075856"/>
            <a:ext cx="1799962" cy="49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3"/>
              </a:lnSpc>
              <a:spcBef>
                <a:spcPct val="0"/>
              </a:spcBef>
            </a:pPr>
            <a:r>
              <a:rPr lang="en-US" sz="1839">
                <a:solidFill>
                  <a:srgbClr val="000000"/>
                </a:solidFill>
                <a:latin typeface="Nourd Heavy"/>
              </a:rPr>
              <a:t>Project Development</a:t>
            </a:r>
          </a:p>
        </p:txBody>
      </p:sp>
      <p:grpSp>
        <p:nvGrpSpPr>
          <p:cNvPr id="63" name="Group 63"/>
          <p:cNvGrpSpPr/>
          <p:nvPr/>
        </p:nvGrpSpPr>
        <p:grpSpPr>
          <a:xfrm rot="-10800000">
            <a:off x="10963786" y="5925494"/>
            <a:ext cx="249944" cy="249944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4873" y="0"/>
                  </a:moveTo>
                  <a:lnTo>
                    <a:pt x="657927" y="0"/>
                  </a:lnTo>
                  <a:cubicBezTo>
                    <a:pt x="699002" y="0"/>
                    <a:pt x="738394" y="16317"/>
                    <a:pt x="767439" y="45361"/>
                  </a:cubicBezTo>
                  <a:cubicBezTo>
                    <a:pt x="796483" y="74406"/>
                    <a:pt x="812800" y="113798"/>
                    <a:pt x="812800" y="154873"/>
                  </a:cubicBezTo>
                  <a:lnTo>
                    <a:pt x="812800" y="657927"/>
                  </a:lnTo>
                  <a:cubicBezTo>
                    <a:pt x="812800" y="699002"/>
                    <a:pt x="796483" y="738394"/>
                    <a:pt x="767439" y="767439"/>
                  </a:cubicBezTo>
                  <a:cubicBezTo>
                    <a:pt x="738394" y="796483"/>
                    <a:pt x="699002" y="812800"/>
                    <a:pt x="657927" y="812800"/>
                  </a:cubicBezTo>
                  <a:lnTo>
                    <a:pt x="154873" y="812800"/>
                  </a:lnTo>
                  <a:cubicBezTo>
                    <a:pt x="113798" y="812800"/>
                    <a:pt x="74406" y="796483"/>
                    <a:pt x="45361" y="767439"/>
                  </a:cubicBezTo>
                  <a:cubicBezTo>
                    <a:pt x="16317" y="738394"/>
                    <a:pt x="0" y="699002"/>
                    <a:pt x="0" y="657927"/>
                  </a:cubicBezTo>
                  <a:lnTo>
                    <a:pt x="0" y="154873"/>
                  </a:lnTo>
                  <a:cubicBezTo>
                    <a:pt x="0" y="113798"/>
                    <a:pt x="16317" y="74406"/>
                    <a:pt x="45361" y="45361"/>
                  </a:cubicBezTo>
                  <a:cubicBezTo>
                    <a:pt x="74406" y="16317"/>
                    <a:pt x="113798" y="0"/>
                    <a:pt x="154873" y="0"/>
                  </a:cubicBezTo>
                  <a:close/>
                </a:path>
              </a:pathLst>
            </a:custGeom>
            <a:solidFill>
              <a:srgbClr val="D6ADF9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50"/>
                </a:lnSpc>
              </a:pPr>
              <a:endParaRPr/>
            </a:p>
          </p:txBody>
        </p:sp>
      </p:grpSp>
      <p:sp>
        <p:nvSpPr>
          <p:cNvPr id="66" name="AutoShape 66"/>
          <p:cNvSpPr/>
          <p:nvPr/>
        </p:nvSpPr>
        <p:spPr>
          <a:xfrm flipH="1">
            <a:off x="11088758" y="6505257"/>
            <a:ext cx="436452" cy="0"/>
          </a:xfrm>
          <a:prstGeom prst="line">
            <a:avLst/>
          </a:prstGeom>
          <a:ln w="19050" cap="flat">
            <a:solidFill>
              <a:srgbClr val="D5AEF9"/>
            </a:solidFill>
            <a:prstDash val="solid"/>
            <a:headEnd type="diamond" w="lg" len="lg"/>
            <a:tailEnd type="none" w="sm" len="sm"/>
          </a:ln>
        </p:spPr>
      </p:sp>
      <p:sp>
        <p:nvSpPr>
          <p:cNvPr id="67" name="TextBox 67"/>
          <p:cNvSpPr txBox="1"/>
          <p:nvPr/>
        </p:nvSpPr>
        <p:spPr>
          <a:xfrm>
            <a:off x="9538276" y="5314950"/>
            <a:ext cx="2415560" cy="49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3"/>
              </a:lnSpc>
              <a:spcBef>
                <a:spcPct val="0"/>
              </a:spcBef>
            </a:pPr>
            <a:r>
              <a:rPr lang="en-US" sz="1839">
                <a:solidFill>
                  <a:srgbClr val="000000"/>
                </a:solidFill>
                <a:latin typeface="Nourd Heavy"/>
              </a:rPr>
              <a:t>GitHub and Cloud Deployments</a:t>
            </a:r>
          </a:p>
        </p:txBody>
      </p:sp>
      <p:sp>
        <p:nvSpPr>
          <p:cNvPr id="68" name="AutoShape 68"/>
          <p:cNvSpPr/>
          <p:nvPr/>
        </p:nvSpPr>
        <p:spPr>
          <a:xfrm flipV="1">
            <a:off x="11088758" y="6079041"/>
            <a:ext cx="0" cy="436452"/>
          </a:xfrm>
          <a:prstGeom prst="line">
            <a:avLst/>
          </a:prstGeom>
          <a:ln w="19050" cap="flat">
            <a:solidFill>
              <a:srgbClr val="D5AEF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9" name="TextBox 69"/>
          <p:cNvSpPr txBox="1"/>
          <p:nvPr/>
        </p:nvSpPr>
        <p:spPr>
          <a:xfrm>
            <a:off x="5179282" y="4780899"/>
            <a:ext cx="280220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4"/>
              </a:lnSpc>
            </a:pPr>
            <a:r>
              <a:rPr lang="en-US" sz="1495">
                <a:solidFill>
                  <a:srgbClr val="000000"/>
                </a:solidFill>
                <a:latin typeface="Arial"/>
              </a:rPr>
              <a:t>(Choose a project from our catalog of 500+ projects.)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1755" y="502222"/>
            <a:ext cx="6550588" cy="908050"/>
            <a:chOff x="0" y="0"/>
            <a:chExt cx="1725258" cy="190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5258" cy="190155"/>
            </a:xfrm>
            <a:custGeom>
              <a:avLst/>
              <a:gdLst/>
              <a:ahLst/>
              <a:cxnLst/>
              <a:rect l="l" t="t" r="r" b="b"/>
              <a:pathLst>
                <a:path w="1725258" h="190155">
                  <a:moveTo>
                    <a:pt x="0" y="0"/>
                  </a:moveTo>
                  <a:lnTo>
                    <a:pt x="1725258" y="0"/>
                  </a:lnTo>
                  <a:lnTo>
                    <a:pt x="1725258" y="190155"/>
                  </a:lnTo>
                  <a:lnTo>
                    <a:pt x="0" y="190155"/>
                  </a:lnTo>
                  <a:close/>
                </a:path>
              </a:pathLst>
            </a:custGeom>
            <a:solidFill>
              <a:srgbClr val="21295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1725258" cy="333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endParaRPr lang="en-US" sz="3500" dirty="0">
                <a:solidFill>
                  <a:srgbClr val="FFFFFF"/>
                </a:solidFill>
                <a:latin typeface="Arial Bold"/>
              </a:endParaRPr>
            </a:p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FFFF"/>
                  </a:solidFill>
                  <a:latin typeface="Arial Bold"/>
                </a:rPr>
                <a:t>Assessment Rubrics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970734" y="688276"/>
            <a:ext cx="2288566" cy="680848"/>
          </a:xfrm>
          <a:custGeom>
            <a:avLst/>
            <a:gdLst/>
            <a:ahLst/>
            <a:cxnLst/>
            <a:rect l="l" t="t" r="r" b="b"/>
            <a:pathLst>
              <a:path w="2288566" h="680848">
                <a:moveTo>
                  <a:pt x="0" y="0"/>
                </a:moveTo>
                <a:lnTo>
                  <a:pt x="2288566" y="0"/>
                </a:lnTo>
                <a:lnTo>
                  <a:pt x="2288566" y="680848"/>
                </a:lnTo>
                <a:lnTo>
                  <a:pt x="0" y="680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1755" y="4408198"/>
            <a:ext cx="15086317" cy="4818220"/>
          </a:xfrm>
          <a:custGeom>
            <a:avLst/>
            <a:gdLst/>
            <a:ahLst/>
            <a:cxnLst/>
            <a:rect l="l" t="t" r="r" b="b"/>
            <a:pathLst>
              <a:path w="15086317" h="4818220">
                <a:moveTo>
                  <a:pt x="0" y="0"/>
                </a:moveTo>
                <a:lnTo>
                  <a:pt x="15086317" y="0"/>
                </a:lnTo>
                <a:lnTo>
                  <a:pt x="15086317" y="4818220"/>
                </a:lnTo>
                <a:lnTo>
                  <a:pt x="0" y="4818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1755" y="1824547"/>
            <a:ext cx="16214170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</a:rPr>
              <a:t>Total score for the program will be 100 marks and 30 marks of which would be the technical assessment score and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</a:rPr>
              <a:t>70 marks would be the project evaluation score as below.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1755" y="2995323"/>
            <a:ext cx="15633621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</a:rPr>
              <a:t>Technical Evaluation of Students will be carried out in the form of a grand assessment at the end of technology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</a:rPr>
              <a:t>training sessions.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3116" y="511304"/>
            <a:ext cx="7425613" cy="898967"/>
            <a:chOff x="0" y="0"/>
            <a:chExt cx="1955717" cy="190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5717" cy="190155"/>
            </a:xfrm>
            <a:custGeom>
              <a:avLst/>
              <a:gdLst/>
              <a:ahLst/>
              <a:cxnLst/>
              <a:rect l="l" t="t" r="r" b="b"/>
              <a:pathLst>
                <a:path w="1955717" h="190155">
                  <a:moveTo>
                    <a:pt x="0" y="0"/>
                  </a:moveTo>
                  <a:lnTo>
                    <a:pt x="1955717" y="0"/>
                  </a:lnTo>
                  <a:lnTo>
                    <a:pt x="1955717" y="190155"/>
                  </a:lnTo>
                  <a:lnTo>
                    <a:pt x="0" y="190155"/>
                  </a:lnTo>
                  <a:close/>
                </a:path>
              </a:pathLst>
            </a:custGeom>
            <a:solidFill>
              <a:srgbClr val="21295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1955717" cy="333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endParaRPr lang="en-US" sz="3500" dirty="0">
                <a:solidFill>
                  <a:srgbClr val="F4F2ED"/>
                </a:solidFill>
                <a:latin typeface="Arial Bold"/>
              </a:endParaRPr>
            </a:p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4F2ED"/>
                  </a:solidFill>
                  <a:latin typeface="Arial Bold"/>
                </a:rPr>
                <a:t>Platform Capability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970734" y="688276"/>
            <a:ext cx="2288566" cy="680848"/>
          </a:xfrm>
          <a:custGeom>
            <a:avLst/>
            <a:gdLst/>
            <a:ahLst/>
            <a:cxnLst/>
            <a:rect l="l" t="t" r="r" b="b"/>
            <a:pathLst>
              <a:path w="2288566" h="680848">
                <a:moveTo>
                  <a:pt x="0" y="0"/>
                </a:moveTo>
                <a:lnTo>
                  <a:pt x="2288566" y="0"/>
                </a:lnTo>
                <a:lnTo>
                  <a:pt x="2288566" y="680848"/>
                </a:lnTo>
                <a:lnTo>
                  <a:pt x="0" y="680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63116" y="3365494"/>
            <a:ext cx="16729064" cy="6410202"/>
          </a:xfrm>
          <a:custGeom>
            <a:avLst/>
            <a:gdLst/>
            <a:ahLst/>
            <a:cxnLst/>
            <a:rect l="l" t="t" r="r" b="b"/>
            <a:pathLst>
              <a:path w="16729064" h="6410202">
                <a:moveTo>
                  <a:pt x="0" y="0"/>
                </a:moveTo>
                <a:lnTo>
                  <a:pt x="16729064" y="0"/>
                </a:lnTo>
                <a:lnTo>
                  <a:pt x="16729064" y="6410202"/>
                </a:lnTo>
                <a:lnTo>
                  <a:pt x="0" y="6410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054451"/>
            <a:ext cx="16418984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</a:rPr>
              <a:t>Project-based learning platform has dedicated access to all the stack-holders involved in the project. It also provides a company like collaborative environment with a guided project template for student reference.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47673" y="606906"/>
            <a:ext cx="2288566" cy="680848"/>
          </a:xfrm>
          <a:custGeom>
            <a:avLst/>
            <a:gdLst/>
            <a:ahLst/>
            <a:cxnLst/>
            <a:rect l="l" t="t" r="r" b="b"/>
            <a:pathLst>
              <a:path w="2288566" h="680848">
                <a:moveTo>
                  <a:pt x="0" y="0"/>
                </a:moveTo>
                <a:lnTo>
                  <a:pt x="2288566" y="0"/>
                </a:lnTo>
                <a:lnTo>
                  <a:pt x="2288566" y="680849"/>
                </a:lnTo>
                <a:lnTo>
                  <a:pt x="0" y="680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100" y="-8191"/>
            <a:ext cx="15968088" cy="9152415"/>
            <a:chOff x="0" y="0"/>
            <a:chExt cx="21290785" cy="12203220"/>
          </a:xfrm>
        </p:grpSpPr>
        <p:sp>
          <p:nvSpPr>
            <p:cNvPr id="4" name="AutoShape 4"/>
            <p:cNvSpPr/>
            <p:nvPr/>
          </p:nvSpPr>
          <p:spPr>
            <a:xfrm rot="-1800053">
              <a:off x="-448613" y="10457930"/>
              <a:ext cx="6838787" cy="0"/>
            </a:xfrm>
            <a:prstGeom prst="line">
              <a:avLst/>
            </a:prstGeom>
            <a:ln w="38100" cap="rnd">
              <a:solidFill>
                <a:srgbClr val="000001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-1800000">
              <a:off x="10301012" y="10380564"/>
              <a:ext cx="4117124" cy="0"/>
            </a:xfrm>
            <a:prstGeom prst="line">
              <a:avLst/>
            </a:prstGeom>
            <a:ln w="38100" cap="rnd">
              <a:solidFill>
                <a:srgbClr val="000001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-1800000">
              <a:off x="9290696" y="5659161"/>
              <a:ext cx="4117124" cy="0"/>
            </a:xfrm>
            <a:prstGeom prst="line">
              <a:avLst/>
            </a:prstGeom>
            <a:ln w="38100" cap="rnd">
              <a:solidFill>
                <a:srgbClr val="000001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-1800000">
              <a:off x="17439930" y="6237844"/>
              <a:ext cx="4117124" cy="0"/>
            </a:xfrm>
            <a:prstGeom prst="line">
              <a:avLst/>
            </a:prstGeom>
            <a:ln w="38100" cap="rnd">
              <a:solidFill>
                <a:srgbClr val="000001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-1799999">
              <a:off x="16323897" y="1290888"/>
              <a:ext cx="5173763" cy="0"/>
            </a:xfrm>
            <a:prstGeom prst="line">
              <a:avLst/>
            </a:prstGeom>
            <a:ln w="38100" cap="rnd">
              <a:solidFill>
                <a:srgbClr val="000001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-8999734">
              <a:off x="5670922" y="10067937"/>
              <a:ext cx="5278944" cy="0"/>
            </a:xfrm>
            <a:prstGeom prst="line">
              <a:avLst/>
            </a:prstGeom>
            <a:ln w="38100" cap="rnd">
              <a:solidFill>
                <a:srgbClr val="000001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-9000000">
              <a:off x="9181612" y="8014605"/>
              <a:ext cx="5330505" cy="0"/>
            </a:xfrm>
            <a:prstGeom prst="line">
              <a:avLst/>
            </a:prstGeom>
            <a:ln w="38100" cap="rnd">
              <a:solidFill>
                <a:srgbClr val="000001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-9000000">
              <a:off x="12740240" y="5973727"/>
              <a:ext cx="5330505" cy="0"/>
            </a:xfrm>
            <a:prstGeom prst="line">
              <a:avLst/>
            </a:prstGeom>
            <a:ln w="38100" cap="rnd">
              <a:solidFill>
                <a:srgbClr val="000001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rot="-9000000">
              <a:off x="16283462" y="3901079"/>
              <a:ext cx="5330505" cy="0"/>
            </a:xfrm>
            <a:prstGeom prst="line">
              <a:avLst/>
            </a:prstGeom>
            <a:ln w="38100" cap="rnd">
              <a:solidFill>
                <a:srgbClr val="000001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9819891" y="8207774"/>
            <a:ext cx="3862084" cy="1996316"/>
            <a:chOff x="0" y="0"/>
            <a:chExt cx="5149445" cy="2661755"/>
          </a:xfrm>
        </p:grpSpPr>
        <p:sp>
          <p:nvSpPr>
            <p:cNvPr id="14" name="Freeform 14"/>
            <p:cNvSpPr/>
            <p:nvPr/>
          </p:nvSpPr>
          <p:spPr>
            <a:xfrm rot="1772055">
              <a:off x="3151480" y="827145"/>
              <a:ext cx="1868183" cy="1019009"/>
            </a:xfrm>
            <a:custGeom>
              <a:avLst/>
              <a:gdLst/>
              <a:ahLst/>
              <a:cxnLst/>
              <a:rect l="l" t="t" r="r" b="b"/>
              <a:pathLst>
                <a:path w="1868183" h="1019009">
                  <a:moveTo>
                    <a:pt x="0" y="0"/>
                  </a:moveTo>
                  <a:lnTo>
                    <a:pt x="1868183" y="0"/>
                  </a:lnTo>
                  <a:lnTo>
                    <a:pt x="1868183" y="1019009"/>
                  </a:lnTo>
                  <a:lnTo>
                    <a:pt x="0" y="1019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1772055">
              <a:off x="129782" y="827145"/>
              <a:ext cx="1868183" cy="1019009"/>
            </a:xfrm>
            <a:custGeom>
              <a:avLst/>
              <a:gdLst/>
              <a:ahLst/>
              <a:cxnLst/>
              <a:rect l="l" t="t" r="r" b="b"/>
              <a:pathLst>
                <a:path w="1868183" h="1019009">
                  <a:moveTo>
                    <a:pt x="0" y="0"/>
                  </a:moveTo>
                  <a:lnTo>
                    <a:pt x="1868183" y="0"/>
                  </a:lnTo>
                  <a:lnTo>
                    <a:pt x="1868183" y="1019009"/>
                  </a:lnTo>
                  <a:lnTo>
                    <a:pt x="0" y="1019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1772055">
              <a:off x="1189160" y="580577"/>
              <a:ext cx="2751104" cy="1500602"/>
            </a:xfrm>
            <a:custGeom>
              <a:avLst/>
              <a:gdLst/>
              <a:ahLst/>
              <a:cxnLst/>
              <a:rect l="l" t="t" r="r" b="b"/>
              <a:pathLst>
                <a:path w="2751104" h="1500602">
                  <a:moveTo>
                    <a:pt x="0" y="0"/>
                  </a:moveTo>
                  <a:lnTo>
                    <a:pt x="2751104" y="0"/>
                  </a:lnTo>
                  <a:lnTo>
                    <a:pt x="2751104" y="1500602"/>
                  </a:lnTo>
                  <a:lnTo>
                    <a:pt x="0" y="1500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3338110" y="7678483"/>
            <a:ext cx="2371541" cy="2645901"/>
            <a:chOff x="0" y="0"/>
            <a:chExt cx="3162054" cy="3527868"/>
          </a:xfrm>
        </p:grpSpPr>
        <p:sp>
          <p:nvSpPr>
            <p:cNvPr id="18" name="Freeform 18"/>
            <p:cNvSpPr/>
            <p:nvPr/>
          </p:nvSpPr>
          <p:spPr>
            <a:xfrm rot="1772055">
              <a:off x="643962" y="382259"/>
              <a:ext cx="1811364" cy="988016"/>
            </a:xfrm>
            <a:custGeom>
              <a:avLst/>
              <a:gdLst/>
              <a:ahLst/>
              <a:cxnLst/>
              <a:rect l="l" t="t" r="r" b="b"/>
              <a:pathLst>
                <a:path w="1811364" h="988016">
                  <a:moveTo>
                    <a:pt x="0" y="0"/>
                  </a:moveTo>
                  <a:lnTo>
                    <a:pt x="1811364" y="0"/>
                  </a:lnTo>
                  <a:lnTo>
                    <a:pt x="1811364" y="988017"/>
                  </a:lnTo>
                  <a:lnTo>
                    <a:pt x="0" y="9880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1772055">
              <a:off x="643962" y="2157592"/>
              <a:ext cx="1811364" cy="988016"/>
            </a:xfrm>
            <a:custGeom>
              <a:avLst/>
              <a:gdLst/>
              <a:ahLst/>
              <a:cxnLst/>
              <a:rect l="l" t="t" r="r" b="b"/>
              <a:pathLst>
                <a:path w="1811364" h="988016">
                  <a:moveTo>
                    <a:pt x="0" y="0"/>
                  </a:moveTo>
                  <a:lnTo>
                    <a:pt x="1811364" y="0"/>
                  </a:lnTo>
                  <a:lnTo>
                    <a:pt x="1811364" y="988016"/>
                  </a:lnTo>
                  <a:lnTo>
                    <a:pt x="0" y="988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1772055">
              <a:off x="192870" y="1018156"/>
              <a:ext cx="2776314" cy="1514353"/>
            </a:xfrm>
            <a:custGeom>
              <a:avLst/>
              <a:gdLst/>
              <a:ahLst/>
              <a:cxnLst/>
              <a:rect l="l" t="t" r="r" b="b"/>
              <a:pathLst>
                <a:path w="2776314" h="1514353">
                  <a:moveTo>
                    <a:pt x="0" y="0"/>
                  </a:moveTo>
                  <a:lnTo>
                    <a:pt x="2776314" y="0"/>
                  </a:lnTo>
                  <a:lnTo>
                    <a:pt x="2776314" y="1514353"/>
                  </a:lnTo>
                  <a:lnTo>
                    <a:pt x="0" y="1514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4366513" y="5576870"/>
            <a:ext cx="220415" cy="993753"/>
            <a:chOff x="0" y="0"/>
            <a:chExt cx="293886" cy="1325004"/>
          </a:xfrm>
        </p:grpSpPr>
        <p:grpSp>
          <p:nvGrpSpPr>
            <p:cNvPr id="22" name="Group 22"/>
            <p:cNvGrpSpPr/>
            <p:nvPr/>
          </p:nvGrpSpPr>
          <p:grpSpPr>
            <a:xfrm rot="-7961">
              <a:off x="343" y="339"/>
              <a:ext cx="293200" cy="296659"/>
              <a:chOff x="0" y="0"/>
              <a:chExt cx="621165" cy="62849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21165" cy="628494"/>
              </a:xfrm>
              <a:custGeom>
                <a:avLst/>
                <a:gdLst/>
                <a:ahLst/>
                <a:cxnLst/>
                <a:rect l="l" t="t" r="r" b="b"/>
                <a:pathLst>
                  <a:path w="621165" h="628494">
                    <a:moveTo>
                      <a:pt x="310583" y="0"/>
                    </a:moveTo>
                    <a:cubicBezTo>
                      <a:pt x="139053" y="0"/>
                      <a:pt x="0" y="140693"/>
                      <a:pt x="0" y="314247"/>
                    </a:cubicBezTo>
                    <a:cubicBezTo>
                      <a:pt x="0" y="487801"/>
                      <a:pt x="139053" y="628494"/>
                      <a:pt x="310583" y="628494"/>
                    </a:cubicBezTo>
                    <a:cubicBezTo>
                      <a:pt x="482113" y="628494"/>
                      <a:pt x="621165" y="487801"/>
                      <a:pt x="621165" y="314247"/>
                    </a:cubicBezTo>
                    <a:cubicBezTo>
                      <a:pt x="621165" y="140693"/>
                      <a:pt x="482113" y="0"/>
                      <a:pt x="310583" y="0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58234" y="30346"/>
                <a:ext cx="504697" cy="539226"/>
              </a:xfrm>
              <a:prstGeom prst="rect">
                <a:avLst/>
              </a:prstGeom>
            </p:spPr>
            <p:txBody>
              <a:bodyPr lIns="48981" tIns="48981" rIns="48981" bIns="48981" rtlCol="0" anchor="ctr"/>
              <a:lstStyle/>
              <a:p>
                <a:pPr algn="ctr">
                  <a:lnSpc>
                    <a:spcPts val="2141"/>
                  </a:lnSpc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 rot="-5400000">
              <a:off x="-367229" y="764530"/>
              <a:ext cx="1021727" cy="0"/>
            </a:xfrm>
            <a:prstGeom prst="line">
              <a:avLst/>
            </a:prstGeom>
            <a:ln w="25400" cap="flat">
              <a:solidFill>
                <a:srgbClr val="000001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6" name="Group 26"/>
            <p:cNvGrpSpPr/>
            <p:nvPr/>
          </p:nvGrpSpPr>
          <p:grpSpPr>
            <a:xfrm rot="-16219">
              <a:off x="79116" y="1251503"/>
              <a:ext cx="135654" cy="73182"/>
              <a:chOff x="0" y="0"/>
              <a:chExt cx="812800" cy="43848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43848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38483">
                    <a:moveTo>
                      <a:pt x="406400" y="0"/>
                    </a:moveTo>
                    <a:cubicBezTo>
                      <a:pt x="181951" y="0"/>
                      <a:pt x="0" y="98158"/>
                      <a:pt x="0" y="219241"/>
                    </a:cubicBezTo>
                    <a:cubicBezTo>
                      <a:pt x="0" y="340325"/>
                      <a:pt x="181951" y="438483"/>
                      <a:pt x="406400" y="438483"/>
                    </a:cubicBezTo>
                    <a:cubicBezTo>
                      <a:pt x="630849" y="438483"/>
                      <a:pt x="812800" y="340325"/>
                      <a:pt x="812800" y="219241"/>
                    </a:cubicBezTo>
                    <a:cubicBezTo>
                      <a:pt x="812800" y="98158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12533"/>
                <a:ext cx="660400" cy="384842"/>
              </a:xfrm>
              <a:prstGeom prst="rect">
                <a:avLst/>
              </a:prstGeom>
            </p:spPr>
            <p:txBody>
              <a:bodyPr lIns="48981" tIns="48981" rIns="48981" bIns="48981" rtlCol="0" anchor="ctr"/>
              <a:lstStyle/>
              <a:p>
                <a:pPr algn="ctr">
                  <a:lnSpc>
                    <a:spcPts val="2141"/>
                  </a:lnSpc>
                </a:pPr>
                <a:endParaRPr/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 rot="-16219">
            <a:off x="1861731" y="7986450"/>
            <a:ext cx="101741" cy="54886"/>
            <a:chOff x="0" y="0"/>
            <a:chExt cx="812800" cy="43848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438483"/>
            </a:xfrm>
            <a:custGeom>
              <a:avLst/>
              <a:gdLst/>
              <a:ahLst/>
              <a:cxnLst/>
              <a:rect l="l" t="t" r="r" b="b"/>
              <a:pathLst>
                <a:path w="812800" h="438483">
                  <a:moveTo>
                    <a:pt x="406400" y="0"/>
                  </a:moveTo>
                  <a:cubicBezTo>
                    <a:pt x="181951" y="0"/>
                    <a:pt x="0" y="98158"/>
                    <a:pt x="0" y="219241"/>
                  </a:cubicBezTo>
                  <a:cubicBezTo>
                    <a:pt x="0" y="340325"/>
                    <a:pt x="181951" y="438483"/>
                    <a:pt x="406400" y="438483"/>
                  </a:cubicBezTo>
                  <a:cubicBezTo>
                    <a:pt x="630849" y="438483"/>
                    <a:pt x="812800" y="340325"/>
                    <a:pt x="812800" y="219241"/>
                  </a:cubicBezTo>
                  <a:cubicBezTo>
                    <a:pt x="812800" y="9815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-16042"/>
              <a:ext cx="660400" cy="413417"/>
            </a:xfrm>
            <a:prstGeom prst="rect">
              <a:avLst/>
            </a:prstGeom>
          </p:spPr>
          <p:txBody>
            <a:bodyPr lIns="48981" tIns="48981" rIns="48981" bIns="48981" rtlCol="0" anchor="ctr"/>
            <a:lstStyle/>
            <a:p>
              <a:pPr algn="ctr">
                <a:lnSpc>
                  <a:spcPts val="2141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812772" y="7565545"/>
            <a:ext cx="220415" cy="993753"/>
            <a:chOff x="0" y="0"/>
            <a:chExt cx="293886" cy="1325004"/>
          </a:xfrm>
        </p:grpSpPr>
        <p:grpSp>
          <p:nvGrpSpPr>
            <p:cNvPr id="33" name="Group 33"/>
            <p:cNvGrpSpPr/>
            <p:nvPr/>
          </p:nvGrpSpPr>
          <p:grpSpPr>
            <a:xfrm rot="-7961">
              <a:off x="343" y="339"/>
              <a:ext cx="293200" cy="296659"/>
              <a:chOff x="0" y="0"/>
              <a:chExt cx="621165" cy="62849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21165" cy="628494"/>
              </a:xfrm>
              <a:custGeom>
                <a:avLst/>
                <a:gdLst/>
                <a:ahLst/>
                <a:cxnLst/>
                <a:rect l="l" t="t" r="r" b="b"/>
                <a:pathLst>
                  <a:path w="621165" h="628494">
                    <a:moveTo>
                      <a:pt x="310583" y="0"/>
                    </a:moveTo>
                    <a:cubicBezTo>
                      <a:pt x="139053" y="0"/>
                      <a:pt x="0" y="140693"/>
                      <a:pt x="0" y="314247"/>
                    </a:cubicBezTo>
                    <a:cubicBezTo>
                      <a:pt x="0" y="487801"/>
                      <a:pt x="139053" y="628494"/>
                      <a:pt x="310583" y="628494"/>
                    </a:cubicBezTo>
                    <a:cubicBezTo>
                      <a:pt x="482113" y="628494"/>
                      <a:pt x="621165" y="487801"/>
                      <a:pt x="621165" y="314247"/>
                    </a:cubicBezTo>
                    <a:cubicBezTo>
                      <a:pt x="621165" y="140693"/>
                      <a:pt x="482113" y="0"/>
                      <a:pt x="3105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58234" y="30346"/>
                <a:ext cx="504697" cy="539226"/>
              </a:xfrm>
              <a:prstGeom prst="rect">
                <a:avLst/>
              </a:prstGeom>
            </p:spPr>
            <p:txBody>
              <a:bodyPr lIns="48981" tIns="48981" rIns="48981" bIns="48981" rtlCol="0" anchor="ctr"/>
              <a:lstStyle/>
              <a:p>
                <a:pPr algn="ctr">
                  <a:lnSpc>
                    <a:spcPts val="2141"/>
                  </a:lnSpc>
                </a:pPr>
                <a:endParaRPr/>
              </a:p>
            </p:txBody>
          </p:sp>
        </p:grpSp>
        <p:sp>
          <p:nvSpPr>
            <p:cNvPr id="36" name="AutoShape 36"/>
            <p:cNvSpPr/>
            <p:nvPr/>
          </p:nvSpPr>
          <p:spPr>
            <a:xfrm rot="-5398808">
              <a:off x="-348433" y="779846"/>
              <a:ext cx="991096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7" name="Group 37"/>
            <p:cNvGrpSpPr/>
            <p:nvPr/>
          </p:nvGrpSpPr>
          <p:grpSpPr>
            <a:xfrm rot="-16219">
              <a:off x="82425" y="1251503"/>
              <a:ext cx="135654" cy="73182"/>
              <a:chOff x="0" y="0"/>
              <a:chExt cx="812800" cy="438483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43848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38483">
                    <a:moveTo>
                      <a:pt x="406400" y="0"/>
                    </a:moveTo>
                    <a:cubicBezTo>
                      <a:pt x="181951" y="0"/>
                      <a:pt x="0" y="98158"/>
                      <a:pt x="0" y="219241"/>
                    </a:cubicBezTo>
                    <a:cubicBezTo>
                      <a:pt x="0" y="340325"/>
                      <a:pt x="181951" y="438483"/>
                      <a:pt x="406400" y="438483"/>
                    </a:cubicBezTo>
                    <a:cubicBezTo>
                      <a:pt x="630849" y="438483"/>
                      <a:pt x="812800" y="340325"/>
                      <a:pt x="812800" y="219241"/>
                    </a:cubicBezTo>
                    <a:cubicBezTo>
                      <a:pt x="812800" y="98158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12533"/>
                <a:ext cx="660400" cy="384842"/>
              </a:xfrm>
              <a:prstGeom prst="rect">
                <a:avLst/>
              </a:prstGeom>
            </p:spPr>
            <p:txBody>
              <a:bodyPr lIns="48981" tIns="48981" rIns="48981" bIns="48981" rtlCol="0" anchor="ctr"/>
              <a:lstStyle/>
              <a:p>
                <a:pPr algn="ctr">
                  <a:lnSpc>
                    <a:spcPts val="2141"/>
                  </a:lnSpc>
                </a:pPr>
                <a:endParaRPr/>
              </a:p>
            </p:txBody>
          </p:sp>
        </p:grpSp>
      </p:grpSp>
      <p:grpSp>
        <p:nvGrpSpPr>
          <p:cNvPr id="40" name="Group 40"/>
          <p:cNvGrpSpPr/>
          <p:nvPr/>
        </p:nvGrpSpPr>
        <p:grpSpPr>
          <a:xfrm>
            <a:off x="10482198" y="6035082"/>
            <a:ext cx="220415" cy="993753"/>
            <a:chOff x="0" y="0"/>
            <a:chExt cx="293886" cy="1325004"/>
          </a:xfrm>
        </p:grpSpPr>
        <p:grpSp>
          <p:nvGrpSpPr>
            <p:cNvPr id="41" name="Group 41"/>
            <p:cNvGrpSpPr/>
            <p:nvPr/>
          </p:nvGrpSpPr>
          <p:grpSpPr>
            <a:xfrm rot="-7961">
              <a:off x="343" y="339"/>
              <a:ext cx="293200" cy="296659"/>
              <a:chOff x="0" y="0"/>
              <a:chExt cx="621165" cy="628494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21165" cy="628494"/>
              </a:xfrm>
              <a:custGeom>
                <a:avLst/>
                <a:gdLst/>
                <a:ahLst/>
                <a:cxnLst/>
                <a:rect l="l" t="t" r="r" b="b"/>
                <a:pathLst>
                  <a:path w="621165" h="628494">
                    <a:moveTo>
                      <a:pt x="310583" y="0"/>
                    </a:moveTo>
                    <a:cubicBezTo>
                      <a:pt x="139053" y="0"/>
                      <a:pt x="0" y="140693"/>
                      <a:pt x="0" y="314247"/>
                    </a:cubicBezTo>
                    <a:cubicBezTo>
                      <a:pt x="0" y="487801"/>
                      <a:pt x="139053" y="628494"/>
                      <a:pt x="310583" y="628494"/>
                    </a:cubicBezTo>
                    <a:cubicBezTo>
                      <a:pt x="482113" y="628494"/>
                      <a:pt x="621165" y="487801"/>
                      <a:pt x="621165" y="314247"/>
                    </a:cubicBezTo>
                    <a:cubicBezTo>
                      <a:pt x="621165" y="140693"/>
                      <a:pt x="482113" y="0"/>
                      <a:pt x="3105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sq">
                <a:solidFill>
                  <a:srgbClr val="000001"/>
                </a:solidFill>
                <a:prstDash val="solid"/>
                <a:miter/>
              </a:ln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58234" y="30346"/>
                <a:ext cx="504697" cy="539226"/>
              </a:xfrm>
              <a:prstGeom prst="rect">
                <a:avLst/>
              </a:prstGeom>
            </p:spPr>
            <p:txBody>
              <a:bodyPr lIns="48981" tIns="48981" rIns="48981" bIns="48981" rtlCol="0" anchor="ctr"/>
              <a:lstStyle/>
              <a:p>
                <a:pPr algn="ctr">
                  <a:lnSpc>
                    <a:spcPts val="2141"/>
                  </a:lnSpc>
                </a:pPr>
                <a:endParaRPr/>
              </a:p>
            </p:txBody>
          </p:sp>
        </p:grpSp>
        <p:sp>
          <p:nvSpPr>
            <p:cNvPr id="44" name="AutoShape 44"/>
            <p:cNvSpPr/>
            <p:nvPr/>
          </p:nvSpPr>
          <p:spPr>
            <a:xfrm rot="-5398808">
              <a:off x="-348433" y="779846"/>
              <a:ext cx="991096" cy="0"/>
            </a:xfrm>
            <a:prstGeom prst="line">
              <a:avLst/>
            </a:prstGeom>
            <a:ln w="25400" cap="flat">
              <a:solidFill>
                <a:srgbClr val="000001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5" name="Group 45"/>
            <p:cNvGrpSpPr/>
            <p:nvPr/>
          </p:nvGrpSpPr>
          <p:grpSpPr>
            <a:xfrm rot="-16219">
              <a:off x="82425" y="1251503"/>
              <a:ext cx="135654" cy="73182"/>
              <a:chOff x="0" y="0"/>
              <a:chExt cx="812800" cy="438483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43848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38483">
                    <a:moveTo>
                      <a:pt x="406400" y="0"/>
                    </a:moveTo>
                    <a:cubicBezTo>
                      <a:pt x="181951" y="0"/>
                      <a:pt x="0" y="98158"/>
                      <a:pt x="0" y="219241"/>
                    </a:cubicBezTo>
                    <a:cubicBezTo>
                      <a:pt x="0" y="340325"/>
                      <a:pt x="181951" y="438483"/>
                      <a:pt x="406400" y="438483"/>
                    </a:cubicBezTo>
                    <a:cubicBezTo>
                      <a:pt x="630849" y="438483"/>
                      <a:pt x="812800" y="340325"/>
                      <a:pt x="812800" y="219241"/>
                    </a:cubicBezTo>
                    <a:cubicBezTo>
                      <a:pt x="812800" y="98158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12533"/>
                <a:ext cx="660400" cy="384842"/>
              </a:xfrm>
              <a:prstGeom prst="rect">
                <a:avLst/>
              </a:prstGeom>
            </p:spPr>
            <p:txBody>
              <a:bodyPr lIns="48981" tIns="48981" rIns="48981" bIns="48981" rtlCol="0" anchor="ctr"/>
              <a:lstStyle/>
              <a:p>
                <a:pPr algn="ctr">
                  <a:lnSpc>
                    <a:spcPts val="2141"/>
                  </a:lnSpc>
                </a:pPr>
                <a:endParaRPr/>
              </a:p>
            </p:txBody>
          </p:sp>
        </p:grpSp>
      </p:grpSp>
      <p:grpSp>
        <p:nvGrpSpPr>
          <p:cNvPr id="48" name="Group 48"/>
          <p:cNvGrpSpPr/>
          <p:nvPr/>
        </p:nvGrpSpPr>
        <p:grpSpPr>
          <a:xfrm>
            <a:off x="7086263" y="4053582"/>
            <a:ext cx="220415" cy="993753"/>
            <a:chOff x="0" y="0"/>
            <a:chExt cx="293886" cy="1325004"/>
          </a:xfrm>
        </p:grpSpPr>
        <p:grpSp>
          <p:nvGrpSpPr>
            <p:cNvPr id="49" name="Group 49"/>
            <p:cNvGrpSpPr/>
            <p:nvPr/>
          </p:nvGrpSpPr>
          <p:grpSpPr>
            <a:xfrm rot="-7961">
              <a:off x="343" y="339"/>
              <a:ext cx="293200" cy="296659"/>
              <a:chOff x="0" y="0"/>
              <a:chExt cx="621165" cy="628494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21165" cy="628494"/>
              </a:xfrm>
              <a:custGeom>
                <a:avLst/>
                <a:gdLst/>
                <a:ahLst/>
                <a:cxnLst/>
                <a:rect l="l" t="t" r="r" b="b"/>
                <a:pathLst>
                  <a:path w="621165" h="628494">
                    <a:moveTo>
                      <a:pt x="310583" y="0"/>
                    </a:moveTo>
                    <a:cubicBezTo>
                      <a:pt x="139053" y="0"/>
                      <a:pt x="0" y="140693"/>
                      <a:pt x="0" y="314247"/>
                    </a:cubicBezTo>
                    <a:cubicBezTo>
                      <a:pt x="0" y="487801"/>
                      <a:pt x="139053" y="628494"/>
                      <a:pt x="310583" y="628494"/>
                    </a:cubicBezTo>
                    <a:cubicBezTo>
                      <a:pt x="482113" y="628494"/>
                      <a:pt x="621165" y="487801"/>
                      <a:pt x="621165" y="314247"/>
                    </a:cubicBezTo>
                    <a:cubicBezTo>
                      <a:pt x="621165" y="140693"/>
                      <a:pt x="482113" y="0"/>
                      <a:pt x="3105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58234" y="30346"/>
                <a:ext cx="504697" cy="539226"/>
              </a:xfrm>
              <a:prstGeom prst="rect">
                <a:avLst/>
              </a:prstGeom>
            </p:spPr>
            <p:txBody>
              <a:bodyPr lIns="48981" tIns="48981" rIns="48981" bIns="48981" rtlCol="0" anchor="ctr"/>
              <a:lstStyle/>
              <a:p>
                <a:pPr algn="ctr">
                  <a:lnSpc>
                    <a:spcPts val="2141"/>
                  </a:lnSpc>
                </a:pPr>
                <a:endParaRPr/>
              </a:p>
            </p:txBody>
          </p:sp>
        </p:grpSp>
        <p:sp>
          <p:nvSpPr>
            <p:cNvPr id="52" name="AutoShape 52"/>
            <p:cNvSpPr/>
            <p:nvPr/>
          </p:nvSpPr>
          <p:spPr>
            <a:xfrm rot="-5398808">
              <a:off x="-348433" y="779846"/>
              <a:ext cx="991096" cy="0"/>
            </a:xfrm>
            <a:prstGeom prst="line">
              <a:avLst/>
            </a:prstGeom>
            <a:ln w="25400" cap="flat">
              <a:solidFill>
                <a:srgbClr val="000001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53" name="Group 53"/>
            <p:cNvGrpSpPr/>
            <p:nvPr/>
          </p:nvGrpSpPr>
          <p:grpSpPr>
            <a:xfrm rot="-16219">
              <a:off x="82425" y="1251503"/>
              <a:ext cx="135654" cy="73182"/>
              <a:chOff x="0" y="0"/>
              <a:chExt cx="812800" cy="438483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812800" cy="43848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38483">
                    <a:moveTo>
                      <a:pt x="406400" y="0"/>
                    </a:moveTo>
                    <a:cubicBezTo>
                      <a:pt x="181951" y="0"/>
                      <a:pt x="0" y="98158"/>
                      <a:pt x="0" y="219241"/>
                    </a:cubicBezTo>
                    <a:cubicBezTo>
                      <a:pt x="0" y="340325"/>
                      <a:pt x="181951" y="438483"/>
                      <a:pt x="406400" y="438483"/>
                    </a:cubicBezTo>
                    <a:cubicBezTo>
                      <a:pt x="630849" y="438483"/>
                      <a:pt x="812800" y="340325"/>
                      <a:pt x="812800" y="219241"/>
                    </a:cubicBezTo>
                    <a:cubicBezTo>
                      <a:pt x="812800" y="98158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76200" y="12533"/>
                <a:ext cx="660400" cy="384842"/>
              </a:xfrm>
              <a:prstGeom prst="rect">
                <a:avLst/>
              </a:prstGeom>
            </p:spPr>
            <p:txBody>
              <a:bodyPr lIns="48981" tIns="48981" rIns="48981" bIns="48981" rtlCol="0" anchor="ctr"/>
              <a:lstStyle/>
              <a:p>
                <a:pPr algn="ctr">
                  <a:lnSpc>
                    <a:spcPts val="2141"/>
                  </a:lnSpc>
                </a:pPr>
                <a:endParaRPr/>
              </a:p>
            </p:txBody>
          </p:sp>
        </p:grpSp>
      </p:grpSp>
      <p:grpSp>
        <p:nvGrpSpPr>
          <p:cNvPr id="56" name="Group 56"/>
          <p:cNvGrpSpPr/>
          <p:nvPr/>
        </p:nvGrpSpPr>
        <p:grpSpPr>
          <a:xfrm rot="-7961">
            <a:off x="9709941" y="2532648"/>
            <a:ext cx="219900" cy="222494"/>
            <a:chOff x="0" y="0"/>
            <a:chExt cx="621165" cy="628494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21165" cy="628494"/>
            </a:xfrm>
            <a:custGeom>
              <a:avLst/>
              <a:gdLst/>
              <a:ahLst/>
              <a:cxnLst/>
              <a:rect l="l" t="t" r="r" b="b"/>
              <a:pathLst>
                <a:path w="621165" h="628494">
                  <a:moveTo>
                    <a:pt x="310583" y="0"/>
                  </a:moveTo>
                  <a:cubicBezTo>
                    <a:pt x="139053" y="0"/>
                    <a:pt x="0" y="140693"/>
                    <a:pt x="0" y="314247"/>
                  </a:cubicBezTo>
                  <a:cubicBezTo>
                    <a:pt x="0" y="487801"/>
                    <a:pt x="139053" y="628494"/>
                    <a:pt x="310583" y="628494"/>
                  </a:cubicBezTo>
                  <a:cubicBezTo>
                    <a:pt x="482113" y="628494"/>
                    <a:pt x="621165" y="487801"/>
                    <a:pt x="621165" y="314247"/>
                  </a:cubicBezTo>
                  <a:cubicBezTo>
                    <a:pt x="621165" y="140693"/>
                    <a:pt x="482113" y="0"/>
                    <a:pt x="310583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1"/>
              </a:solidFill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58234" y="30346"/>
              <a:ext cx="504697" cy="539226"/>
            </a:xfrm>
            <a:prstGeom prst="rect">
              <a:avLst/>
            </a:prstGeom>
          </p:spPr>
          <p:txBody>
            <a:bodyPr lIns="48981" tIns="48981" rIns="48981" bIns="48981" rtlCol="0" anchor="ctr"/>
            <a:lstStyle/>
            <a:p>
              <a:pPr algn="ctr">
                <a:lnSpc>
                  <a:spcPts val="2141"/>
                </a:lnSpc>
              </a:pPr>
              <a:endParaRPr/>
            </a:p>
          </p:txBody>
        </p:sp>
      </p:grpSp>
      <p:sp>
        <p:nvSpPr>
          <p:cNvPr id="59" name="AutoShape 59"/>
          <p:cNvSpPr/>
          <p:nvPr/>
        </p:nvSpPr>
        <p:spPr>
          <a:xfrm flipV="1">
            <a:off x="9819891" y="2755142"/>
            <a:ext cx="258" cy="743322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0" name="Group 60"/>
          <p:cNvGrpSpPr/>
          <p:nvPr/>
        </p:nvGrpSpPr>
        <p:grpSpPr>
          <a:xfrm rot="-16219">
            <a:off x="9771502" y="3471021"/>
            <a:ext cx="101741" cy="54886"/>
            <a:chOff x="0" y="0"/>
            <a:chExt cx="812800" cy="438483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438483"/>
            </a:xfrm>
            <a:custGeom>
              <a:avLst/>
              <a:gdLst/>
              <a:ahLst/>
              <a:cxnLst/>
              <a:rect l="l" t="t" r="r" b="b"/>
              <a:pathLst>
                <a:path w="812800" h="438483">
                  <a:moveTo>
                    <a:pt x="406400" y="0"/>
                  </a:moveTo>
                  <a:cubicBezTo>
                    <a:pt x="181951" y="0"/>
                    <a:pt x="0" y="98158"/>
                    <a:pt x="0" y="219241"/>
                  </a:cubicBezTo>
                  <a:cubicBezTo>
                    <a:pt x="0" y="340325"/>
                    <a:pt x="181951" y="438483"/>
                    <a:pt x="406400" y="438483"/>
                  </a:cubicBezTo>
                  <a:cubicBezTo>
                    <a:pt x="630849" y="438483"/>
                    <a:pt x="812800" y="340325"/>
                    <a:pt x="812800" y="219241"/>
                  </a:cubicBezTo>
                  <a:cubicBezTo>
                    <a:pt x="812800" y="9815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76200" y="12533"/>
              <a:ext cx="660400" cy="384842"/>
            </a:xfrm>
            <a:prstGeom prst="rect">
              <a:avLst/>
            </a:prstGeom>
          </p:spPr>
          <p:txBody>
            <a:bodyPr lIns="48981" tIns="48981" rIns="48981" bIns="48981" rtlCol="0" anchor="ctr"/>
            <a:lstStyle/>
            <a:p>
              <a:pPr algn="ctr">
                <a:lnSpc>
                  <a:spcPts val="2141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8566594" y="1318858"/>
            <a:ext cx="2838304" cy="1151681"/>
            <a:chOff x="0" y="0"/>
            <a:chExt cx="747537" cy="303323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747537" cy="303323"/>
            </a:xfrm>
            <a:custGeom>
              <a:avLst/>
              <a:gdLst/>
              <a:ahLst/>
              <a:cxnLst/>
              <a:rect l="l" t="t" r="r" b="b"/>
              <a:pathLst>
                <a:path w="747537" h="303323">
                  <a:moveTo>
                    <a:pt x="38187" y="0"/>
                  </a:moveTo>
                  <a:lnTo>
                    <a:pt x="709350" y="0"/>
                  </a:lnTo>
                  <a:cubicBezTo>
                    <a:pt x="730440" y="0"/>
                    <a:pt x="747537" y="17097"/>
                    <a:pt x="747537" y="38187"/>
                  </a:cubicBezTo>
                  <a:lnTo>
                    <a:pt x="747537" y="265136"/>
                  </a:lnTo>
                  <a:cubicBezTo>
                    <a:pt x="747537" y="275264"/>
                    <a:pt x="743513" y="284977"/>
                    <a:pt x="736352" y="292139"/>
                  </a:cubicBezTo>
                  <a:cubicBezTo>
                    <a:pt x="729191" y="299300"/>
                    <a:pt x="719477" y="303323"/>
                    <a:pt x="709350" y="303323"/>
                  </a:cubicBezTo>
                  <a:lnTo>
                    <a:pt x="38187" y="303323"/>
                  </a:lnTo>
                  <a:cubicBezTo>
                    <a:pt x="28059" y="303323"/>
                    <a:pt x="18346" y="299300"/>
                    <a:pt x="11185" y="292139"/>
                  </a:cubicBezTo>
                  <a:cubicBezTo>
                    <a:pt x="4023" y="284977"/>
                    <a:pt x="0" y="275264"/>
                    <a:pt x="0" y="265136"/>
                  </a:cubicBezTo>
                  <a:lnTo>
                    <a:pt x="0" y="38187"/>
                  </a:lnTo>
                  <a:cubicBezTo>
                    <a:pt x="0" y="28059"/>
                    <a:pt x="4023" y="18346"/>
                    <a:pt x="11185" y="11185"/>
                  </a:cubicBezTo>
                  <a:cubicBezTo>
                    <a:pt x="18346" y="4023"/>
                    <a:pt x="28059" y="0"/>
                    <a:pt x="38187" y="0"/>
                  </a:cubicBezTo>
                  <a:close/>
                </a:path>
              </a:pathLst>
            </a:custGeom>
            <a:solidFill>
              <a:srgbClr val="34B8E8">
                <a:alpha val="40000"/>
              </a:srgbClr>
            </a:solidFill>
            <a:ln w="9525" cap="sq">
              <a:solidFill>
                <a:srgbClr val="66FFC0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747537" cy="341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1"/>
                </a:lnSpc>
              </a:pPr>
              <a:endParaRPr/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8719174" y="1309984"/>
            <a:ext cx="2206759" cy="37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7"/>
              </a:lnSpc>
            </a:pPr>
            <a:r>
              <a:rPr lang="en-US" sz="2191">
                <a:solidFill>
                  <a:srgbClr val="000000"/>
                </a:solidFill>
                <a:latin typeface="Lato Bold Bold"/>
              </a:rPr>
              <a:t>Step 6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8566594" y="1669727"/>
            <a:ext cx="2838304" cy="74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199">
                <a:solidFill>
                  <a:srgbClr val="000000"/>
                </a:solidFill>
                <a:latin typeface="Arial"/>
              </a:rPr>
              <a:t>Project Development &amp; Mentoring Sessions</a:t>
            </a:r>
          </a:p>
        </p:txBody>
      </p:sp>
      <p:grpSp>
        <p:nvGrpSpPr>
          <p:cNvPr id="68" name="Group 68"/>
          <p:cNvGrpSpPr/>
          <p:nvPr/>
        </p:nvGrpSpPr>
        <p:grpSpPr>
          <a:xfrm>
            <a:off x="13140309" y="4475002"/>
            <a:ext cx="220415" cy="993753"/>
            <a:chOff x="0" y="0"/>
            <a:chExt cx="293886" cy="1325004"/>
          </a:xfrm>
        </p:grpSpPr>
        <p:grpSp>
          <p:nvGrpSpPr>
            <p:cNvPr id="69" name="Group 69"/>
            <p:cNvGrpSpPr/>
            <p:nvPr/>
          </p:nvGrpSpPr>
          <p:grpSpPr>
            <a:xfrm rot="-7961">
              <a:off x="343" y="339"/>
              <a:ext cx="293200" cy="296659"/>
              <a:chOff x="0" y="0"/>
              <a:chExt cx="621165" cy="628494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621165" cy="628494"/>
              </a:xfrm>
              <a:custGeom>
                <a:avLst/>
                <a:gdLst/>
                <a:ahLst/>
                <a:cxnLst/>
                <a:rect l="l" t="t" r="r" b="b"/>
                <a:pathLst>
                  <a:path w="621165" h="628494">
                    <a:moveTo>
                      <a:pt x="310583" y="0"/>
                    </a:moveTo>
                    <a:cubicBezTo>
                      <a:pt x="139053" y="0"/>
                      <a:pt x="0" y="140693"/>
                      <a:pt x="0" y="314247"/>
                    </a:cubicBezTo>
                    <a:cubicBezTo>
                      <a:pt x="0" y="487801"/>
                      <a:pt x="139053" y="628494"/>
                      <a:pt x="310583" y="628494"/>
                    </a:cubicBezTo>
                    <a:cubicBezTo>
                      <a:pt x="482113" y="628494"/>
                      <a:pt x="621165" y="487801"/>
                      <a:pt x="621165" y="314247"/>
                    </a:cubicBezTo>
                    <a:cubicBezTo>
                      <a:pt x="621165" y="140693"/>
                      <a:pt x="482113" y="0"/>
                      <a:pt x="3105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sq">
                <a:solidFill>
                  <a:srgbClr val="000001"/>
                </a:solidFill>
                <a:prstDash val="solid"/>
                <a:miter/>
              </a:ln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58234" y="30346"/>
                <a:ext cx="504697" cy="539226"/>
              </a:xfrm>
              <a:prstGeom prst="rect">
                <a:avLst/>
              </a:prstGeom>
            </p:spPr>
            <p:txBody>
              <a:bodyPr lIns="48981" tIns="48981" rIns="48981" bIns="48981" rtlCol="0" anchor="ctr"/>
              <a:lstStyle/>
              <a:p>
                <a:pPr algn="ctr">
                  <a:lnSpc>
                    <a:spcPts val="2141"/>
                  </a:lnSpc>
                </a:pPr>
                <a:endParaRPr/>
              </a:p>
            </p:txBody>
          </p:sp>
        </p:grpSp>
        <p:sp>
          <p:nvSpPr>
            <p:cNvPr id="72" name="AutoShape 72"/>
            <p:cNvSpPr/>
            <p:nvPr/>
          </p:nvSpPr>
          <p:spPr>
            <a:xfrm rot="-5398808">
              <a:off x="-348433" y="779846"/>
              <a:ext cx="991096" cy="0"/>
            </a:xfrm>
            <a:prstGeom prst="line">
              <a:avLst/>
            </a:prstGeom>
            <a:ln w="25400" cap="flat">
              <a:solidFill>
                <a:srgbClr val="000001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73" name="Group 73"/>
            <p:cNvGrpSpPr/>
            <p:nvPr/>
          </p:nvGrpSpPr>
          <p:grpSpPr>
            <a:xfrm rot="-16219">
              <a:off x="82425" y="1251503"/>
              <a:ext cx="135654" cy="73182"/>
              <a:chOff x="0" y="0"/>
              <a:chExt cx="812800" cy="438483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43848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38483">
                    <a:moveTo>
                      <a:pt x="406400" y="0"/>
                    </a:moveTo>
                    <a:cubicBezTo>
                      <a:pt x="181951" y="0"/>
                      <a:pt x="0" y="98158"/>
                      <a:pt x="0" y="219241"/>
                    </a:cubicBezTo>
                    <a:cubicBezTo>
                      <a:pt x="0" y="340325"/>
                      <a:pt x="181951" y="438483"/>
                      <a:pt x="406400" y="438483"/>
                    </a:cubicBezTo>
                    <a:cubicBezTo>
                      <a:pt x="630849" y="438483"/>
                      <a:pt x="812800" y="340325"/>
                      <a:pt x="812800" y="219241"/>
                    </a:cubicBezTo>
                    <a:cubicBezTo>
                      <a:pt x="812800" y="98158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12533"/>
                <a:ext cx="660400" cy="384842"/>
              </a:xfrm>
              <a:prstGeom prst="rect">
                <a:avLst/>
              </a:prstGeom>
            </p:spPr>
            <p:txBody>
              <a:bodyPr lIns="48981" tIns="48981" rIns="48981" bIns="48981" rtlCol="0" anchor="ctr"/>
              <a:lstStyle/>
              <a:p>
                <a:pPr algn="ctr">
                  <a:lnSpc>
                    <a:spcPts val="2141"/>
                  </a:lnSpc>
                </a:pPr>
                <a:endParaRPr/>
              </a:p>
            </p:txBody>
          </p:sp>
        </p:grpSp>
      </p:grpSp>
      <p:grpSp>
        <p:nvGrpSpPr>
          <p:cNvPr id="76" name="Group 76"/>
          <p:cNvGrpSpPr/>
          <p:nvPr/>
        </p:nvGrpSpPr>
        <p:grpSpPr>
          <a:xfrm>
            <a:off x="15817357" y="2949938"/>
            <a:ext cx="220415" cy="993753"/>
            <a:chOff x="0" y="0"/>
            <a:chExt cx="293886" cy="1325004"/>
          </a:xfrm>
        </p:grpSpPr>
        <p:grpSp>
          <p:nvGrpSpPr>
            <p:cNvPr id="77" name="Group 77"/>
            <p:cNvGrpSpPr/>
            <p:nvPr/>
          </p:nvGrpSpPr>
          <p:grpSpPr>
            <a:xfrm rot="-7961">
              <a:off x="343" y="339"/>
              <a:ext cx="293200" cy="296659"/>
              <a:chOff x="0" y="0"/>
              <a:chExt cx="621165" cy="628494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621165" cy="628494"/>
              </a:xfrm>
              <a:custGeom>
                <a:avLst/>
                <a:gdLst/>
                <a:ahLst/>
                <a:cxnLst/>
                <a:rect l="l" t="t" r="r" b="b"/>
                <a:pathLst>
                  <a:path w="621165" h="628494">
                    <a:moveTo>
                      <a:pt x="310583" y="0"/>
                    </a:moveTo>
                    <a:cubicBezTo>
                      <a:pt x="139053" y="0"/>
                      <a:pt x="0" y="140693"/>
                      <a:pt x="0" y="314247"/>
                    </a:cubicBezTo>
                    <a:cubicBezTo>
                      <a:pt x="0" y="487801"/>
                      <a:pt x="139053" y="628494"/>
                      <a:pt x="310583" y="628494"/>
                    </a:cubicBezTo>
                    <a:cubicBezTo>
                      <a:pt x="482113" y="628494"/>
                      <a:pt x="621165" y="487801"/>
                      <a:pt x="621165" y="314247"/>
                    </a:cubicBezTo>
                    <a:cubicBezTo>
                      <a:pt x="621165" y="140693"/>
                      <a:pt x="482113" y="0"/>
                      <a:pt x="3105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sq">
                <a:solidFill>
                  <a:srgbClr val="000001"/>
                </a:solidFill>
                <a:prstDash val="solid"/>
                <a:miter/>
              </a:ln>
            </p:spPr>
          </p:sp>
          <p:sp>
            <p:nvSpPr>
              <p:cNvPr id="79" name="TextBox 79"/>
              <p:cNvSpPr txBox="1"/>
              <p:nvPr/>
            </p:nvSpPr>
            <p:spPr>
              <a:xfrm>
                <a:off x="58234" y="30346"/>
                <a:ext cx="504697" cy="539226"/>
              </a:xfrm>
              <a:prstGeom prst="rect">
                <a:avLst/>
              </a:prstGeom>
            </p:spPr>
            <p:txBody>
              <a:bodyPr lIns="48981" tIns="48981" rIns="48981" bIns="48981" rtlCol="0" anchor="ctr"/>
              <a:lstStyle/>
              <a:p>
                <a:pPr algn="ctr">
                  <a:lnSpc>
                    <a:spcPts val="2141"/>
                  </a:lnSpc>
                </a:pPr>
                <a:endParaRPr/>
              </a:p>
            </p:txBody>
          </p:sp>
        </p:grpSp>
        <p:sp>
          <p:nvSpPr>
            <p:cNvPr id="80" name="AutoShape 80"/>
            <p:cNvSpPr/>
            <p:nvPr/>
          </p:nvSpPr>
          <p:spPr>
            <a:xfrm rot="-5398808">
              <a:off x="-348433" y="779846"/>
              <a:ext cx="991096" cy="0"/>
            </a:xfrm>
            <a:prstGeom prst="line">
              <a:avLst/>
            </a:prstGeom>
            <a:ln w="25400" cap="flat">
              <a:solidFill>
                <a:srgbClr val="000001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1" name="Group 81"/>
            <p:cNvGrpSpPr/>
            <p:nvPr/>
          </p:nvGrpSpPr>
          <p:grpSpPr>
            <a:xfrm rot="-16219">
              <a:off x="82425" y="1251503"/>
              <a:ext cx="135654" cy="73182"/>
              <a:chOff x="0" y="0"/>
              <a:chExt cx="812800" cy="438483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812800" cy="43848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38483">
                    <a:moveTo>
                      <a:pt x="406400" y="0"/>
                    </a:moveTo>
                    <a:cubicBezTo>
                      <a:pt x="181951" y="0"/>
                      <a:pt x="0" y="98158"/>
                      <a:pt x="0" y="219241"/>
                    </a:cubicBezTo>
                    <a:cubicBezTo>
                      <a:pt x="0" y="340325"/>
                      <a:pt x="181951" y="438483"/>
                      <a:pt x="406400" y="438483"/>
                    </a:cubicBezTo>
                    <a:cubicBezTo>
                      <a:pt x="630849" y="438483"/>
                      <a:pt x="812800" y="340325"/>
                      <a:pt x="812800" y="219241"/>
                    </a:cubicBezTo>
                    <a:cubicBezTo>
                      <a:pt x="812800" y="98158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  <p:sp>
            <p:nvSpPr>
              <p:cNvPr id="83" name="TextBox 83"/>
              <p:cNvSpPr txBox="1"/>
              <p:nvPr/>
            </p:nvSpPr>
            <p:spPr>
              <a:xfrm>
                <a:off x="76200" y="12533"/>
                <a:ext cx="660400" cy="384842"/>
              </a:xfrm>
              <a:prstGeom prst="rect">
                <a:avLst/>
              </a:prstGeom>
            </p:spPr>
            <p:txBody>
              <a:bodyPr lIns="48981" tIns="48981" rIns="48981" bIns="48981" rtlCol="0" anchor="ctr"/>
              <a:lstStyle/>
              <a:p>
                <a:pPr algn="ctr">
                  <a:lnSpc>
                    <a:spcPts val="2141"/>
                  </a:lnSpc>
                </a:pPr>
                <a:endParaRPr/>
              </a:p>
            </p:txBody>
          </p:sp>
        </p:grpSp>
      </p:grpSp>
      <p:sp>
        <p:nvSpPr>
          <p:cNvPr id="84" name="Freeform 84"/>
          <p:cNvSpPr/>
          <p:nvPr/>
        </p:nvSpPr>
        <p:spPr>
          <a:xfrm>
            <a:off x="2094418" y="8244121"/>
            <a:ext cx="752915" cy="434809"/>
          </a:xfrm>
          <a:custGeom>
            <a:avLst/>
            <a:gdLst/>
            <a:ahLst/>
            <a:cxnLst/>
            <a:rect l="l" t="t" r="r" b="b"/>
            <a:pathLst>
              <a:path w="752915" h="434809">
                <a:moveTo>
                  <a:pt x="0" y="0"/>
                </a:moveTo>
                <a:lnTo>
                  <a:pt x="752916" y="0"/>
                </a:lnTo>
                <a:lnTo>
                  <a:pt x="752916" y="434809"/>
                </a:lnTo>
                <a:lnTo>
                  <a:pt x="0" y="434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5000"/>
            </a:blip>
            <a:stretch>
              <a:fillRect/>
            </a:stretch>
          </a:blipFill>
        </p:spPr>
      </p:sp>
      <p:sp>
        <p:nvSpPr>
          <p:cNvPr id="85" name="Freeform 85"/>
          <p:cNvSpPr/>
          <p:nvPr/>
        </p:nvSpPr>
        <p:spPr>
          <a:xfrm>
            <a:off x="4954479" y="7469085"/>
            <a:ext cx="767344" cy="443141"/>
          </a:xfrm>
          <a:custGeom>
            <a:avLst/>
            <a:gdLst/>
            <a:ahLst/>
            <a:cxnLst/>
            <a:rect l="l" t="t" r="r" b="b"/>
            <a:pathLst>
              <a:path w="767344" h="443141">
                <a:moveTo>
                  <a:pt x="0" y="0"/>
                </a:moveTo>
                <a:lnTo>
                  <a:pt x="767344" y="0"/>
                </a:lnTo>
                <a:lnTo>
                  <a:pt x="767344" y="443141"/>
                </a:lnTo>
                <a:lnTo>
                  <a:pt x="0" y="44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5000"/>
            </a:blip>
            <a:stretch>
              <a:fillRect/>
            </a:stretch>
          </a:blipFill>
        </p:spPr>
      </p:sp>
      <p:sp>
        <p:nvSpPr>
          <p:cNvPr id="86" name="Freeform 86"/>
          <p:cNvSpPr/>
          <p:nvPr/>
        </p:nvSpPr>
        <p:spPr>
          <a:xfrm>
            <a:off x="6190323" y="4877709"/>
            <a:ext cx="767344" cy="443141"/>
          </a:xfrm>
          <a:custGeom>
            <a:avLst/>
            <a:gdLst/>
            <a:ahLst/>
            <a:cxnLst/>
            <a:rect l="l" t="t" r="r" b="b"/>
            <a:pathLst>
              <a:path w="767344" h="443141">
                <a:moveTo>
                  <a:pt x="0" y="0"/>
                </a:moveTo>
                <a:lnTo>
                  <a:pt x="767344" y="0"/>
                </a:lnTo>
                <a:lnTo>
                  <a:pt x="767344" y="443141"/>
                </a:lnTo>
                <a:lnTo>
                  <a:pt x="0" y="44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5000"/>
            </a:blip>
            <a:stretch>
              <a:fillRect/>
            </a:stretch>
          </a:blipFill>
        </p:spPr>
      </p:sp>
      <p:sp>
        <p:nvSpPr>
          <p:cNvPr id="87" name="Freeform 87"/>
          <p:cNvSpPr/>
          <p:nvPr/>
        </p:nvSpPr>
        <p:spPr>
          <a:xfrm>
            <a:off x="8235664" y="4583087"/>
            <a:ext cx="767344" cy="443141"/>
          </a:xfrm>
          <a:custGeom>
            <a:avLst/>
            <a:gdLst/>
            <a:ahLst/>
            <a:cxnLst/>
            <a:rect l="l" t="t" r="r" b="b"/>
            <a:pathLst>
              <a:path w="767344" h="443141">
                <a:moveTo>
                  <a:pt x="0" y="0"/>
                </a:moveTo>
                <a:lnTo>
                  <a:pt x="767344" y="0"/>
                </a:lnTo>
                <a:lnTo>
                  <a:pt x="767344" y="443141"/>
                </a:lnTo>
                <a:lnTo>
                  <a:pt x="0" y="44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5000"/>
            </a:blip>
            <a:stretch>
              <a:fillRect/>
            </a:stretch>
          </a:blipFill>
        </p:spPr>
      </p:sp>
      <p:sp>
        <p:nvSpPr>
          <p:cNvPr id="88" name="Freeform 88"/>
          <p:cNvSpPr/>
          <p:nvPr/>
        </p:nvSpPr>
        <p:spPr>
          <a:xfrm>
            <a:off x="9491689" y="8497422"/>
            <a:ext cx="767344" cy="443141"/>
          </a:xfrm>
          <a:custGeom>
            <a:avLst/>
            <a:gdLst/>
            <a:ahLst/>
            <a:cxnLst/>
            <a:rect l="l" t="t" r="r" b="b"/>
            <a:pathLst>
              <a:path w="767344" h="443141">
                <a:moveTo>
                  <a:pt x="0" y="0"/>
                </a:moveTo>
                <a:lnTo>
                  <a:pt x="767344" y="0"/>
                </a:lnTo>
                <a:lnTo>
                  <a:pt x="767344" y="443141"/>
                </a:lnTo>
                <a:lnTo>
                  <a:pt x="0" y="44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5000"/>
            </a:blip>
            <a:stretch>
              <a:fillRect/>
            </a:stretch>
          </a:blipFill>
        </p:spPr>
      </p:sp>
      <p:sp>
        <p:nvSpPr>
          <p:cNvPr id="89" name="Freeform 89"/>
          <p:cNvSpPr/>
          <p:nvPr/>
        </p:nvSpPr>
        <p:spPr>
          <a:xfrm>
            <a:off x="11679552" y="8115697"/>
            <a:ext cx="767344" cy="443141"/>
          </a:xfrm>
          <a:custGeom>
            <a:avLst/>
            <a:gdLst/>
            <a:ahLst/>
            <a:cxnLst/>
            <a:rect l="l" t="t" r="r" b="b"/>
            <a:pathLst>
              <a:path w="767344" h="443141">
                <a:moveTo>
                  <a:pt x="0" y="0"/>
                </a:moveTo>
                <a:lnTo>
                  <a:pt x="767344" y="0"/>
                </a:lnTo>
                <a:lnTo>
                  <a:pt x="767344" y="443141"/>
                </a:lnTo>
                <a:lnTo>
                  <a:pt x="0" y="44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5000"/>
            </a:blip>
            <a:stretch>
              <a:fillRect/>
            </a:stretch>
          </a:blipFill>
        </p:spPr>
      </p:sp>
      <p:sp>
        <p:nvSpPr>
          <p:cNvPr id="90" name="Freeform 90"/>
          <p:cNvSpPr/>
          <p:nvPr/>
        </p:nvSpPr>
        <p:spPr>
          <a:xfrm>
            <a:off x="12220584" y="5889423"/>
            <a:ext cx="767344" cy="443141"/>
          </a:xfrm>
          <a:custGeom>
            <a:avLst/>
            <a:gdLst/>
            <a:ahLst/>
            <a:cxnLst/>
            <a:rect l="l" t="t" r="r" b="b"/>
            <a:pathLst>
              <a:path w="767344" h="443141">
                <a:moveTo>
                  <a:pt x="0" y="0"/>
                </a:moveTo>
                <a:lnTo>
                  <a:pt x="767344" y="0"/>
                </a:lnTo>
                <a:lnTo>
                  <a:pt x="767344" y="443141"/>
                </a:lnTo>
                <a:lnTo>
                  <a:pt x="0" y="44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5000"/>
            </a:blip>
            <a:stretch>
              <a:fillRect/>
            </a:stretch>
          </a:blipFill>
        </p:spPr>
      </p:sp>
      <p:sp>
        <p:nvSpPr>
          <p:cNvPr id="91" name="Freeform 91"/>
          <p:cNvSpPr/>
          <p:nvPr/>
        </p:nvSpPr>
        <p:spPr>
          <a:xfrm>
            <a:off x="16491956" y="3685175"/>
            <a:ext cx="767344" cy="443141"/>
          </a:xfrm>
          <a:custGeom>
            <a:avLst/>
            <a:gdLst/>
            <a:ahLst/>
            <a:cxnLst/>
            <a:rect l="l" t="t" r="r" b="b"/>
            <a:pathLst>
              <a:path w="767344" h="443141">
                <a:moveTo>
                  <a:pt x="0" y="0"/>
                </a:moveTo>
                <a:lnTo>
                  <a:pt x="767344" y="0"/>
                </a:lnTo>
                <a:lnTo>
                  <a:pt x="767344" y="443141"/>
                </a:lnTo>
                <a:lnTo>
                  <a:pt x="0" y="44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5000"/>
            </a:blip>
            <a:stretch>
              <a:fillRect/>
            </a:stretch>
          </a:blipFill>
        </p:spPr>
      </p:sp>
      <p:sp>
        <p:nvSpPr>
          <p:cNvPr id="92" name="Freeform 92"/>
          <p:cNvSpPr/>
          <p:nvPr/>
        </p:nvSpPr>
        <p:spPr>
          <a:xfrm>
            <a:off x="15934477" y="5188610"/>
            <a:ext cx="767344" cy="443141"/>
          </a:xfrm>
          <a:custGeom>
            <a:avLst/>
            <a:gdLst/>
            <a:ahLst/>
            <a:cxnLst/>
            <a:rect l="l" t="t" r="r" b="b"/>
            <a:pathLst>
              <a:path w="767344" h="443141">
                <a:moveTo>
                  <a:pt x="0" y="0"/>
                </a:moveTo>
                <a:lnTo>
                  <a:pt x="767344" y="0"/>
                </a:lnTo>
                <a:lnTo>
                  <a:pt x="767344" y="443141"/>
                </a:lnTo>
                <a:lnTo>
                  <a:pt x="0" y="44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5000"/>
            </a:blip>
            <a:stretch>
              <a:fillRect/>
            </a:stretch>
          </a:blipFill>
        </p:spPr>
      </p:sp>
      <p:sp>
        <p:nvSpPr>
          <p:cNvPr id="93" name="Freeform 93"/>
          <p:cNvSpPr/>
          <p:nvPr/>
        </p:nvSpPr>
        <p:spPr>
          <a:xfrm>
            <a:off x="2190499" y="7839722"/>
            <a:ext cx="560754" cy="621803"/>
          </a:xfrm>
          <a:custGeom>
            <a:avLst/>
            <a:gdLst/>
            <a:ahLst/>
            <a:cxnLst/>
            <a:rect l="l" t="t" r="r" b="b"/>
            <a:pathLst>
              <a:path w="560754" h="621803">
                <a:moveTo>
                  <a:pt x="0" y="0"/>
                </a:moveTo>
                <a:lnTo>
                  <a:pt x="560754" y="0"/>
                </a:lnTo>
                <a:lnTo>
                  <a:pt x="560754" y="621803"/>
                </a:lnTo>
                <a:lnTo>
                  <a:pt x="0" y="621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4" name="Freeform 94"/>
          <p:cNvSpPr/>
          <p:nvPr/>
        </p:nvSpPr>
        <p:spPr>
          <a:xfrm>
            <a:off x="5057775" y="6902163"/>
            <a:ext cx="560754" cy="621803"/>
          </a:xfrm>
          <a:custGeom>
            <a:avLst/>
            <a:gdLst/>
            <a:ahLst/>
            <a:cxnLst/>
            <a:rect l="l" t="t" r="r" b="b"/>
            <a:pathLst>
              <a:path w="560754" h="621803">
                <a:moveTo>
                  <a:pt x="0" y="0"/>
                </a:moveTo>
                <a:lnTo>
                  <a:pt x="560753" y="0"/>
                </a:lnTo>
                <a:lnTo>
                  <a:pt x="560753" y="621803"/>
                </a:lnTo>
                <a:lnTo>
                  <a:pt x="0" y="621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5" name="Freeform 95"/>
          <p:cNvSpPr/>
          <p:nvPr/>
        </p:nvSpPr>
        <p:spPr>
          <a:xfrm>
            <a:off x="6293619" y="4566807"/>
            <a:ext cx="560754" cy="621803"/>
          </a:xfrm>
          <a:custGeom>
            <a:avLst/>
            <a:gdLst/>
            <a:ahLst/>
            <a:cxnLst/>
            <a:rect l="l" t="t" r="r" b="b"/>
            <a:pathLst>
              <a:path w="560754" h="621803">
                <a:moveTo>
                  <a:pt x="0" y="0"/>
                </a:moveTo>
                <a:lnTo>
                  <a:pt x="560753" y="0"/>
                </a:lnTo>
                <a:lnTo>
                  <a:pt x="560753" y="621803"/>
                </a:lnTo>
                <a:lnTo>
                  <a:pt x="0" y="621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6" name="Freeform 96"/>
          <p:cNvSpPr/>
          <p:nvPr/>
        </p:nvSpPr>
        <p:spPr>
          <a:xfrm>
            <a:off x="8345874" y="4128316"/>
            <a:ext cx="560754" cy="621803"/>
          </a:xfrm>
          <a:custGeom>
            <a:avLst/>
            <a:gdLst/>
            <a:ahLst/>
            <a:cxnLst/>
            <a:rect l="l" t="t" r="r" b="b"/>
            <a:pathLst>
              <a:path w="560754" h="621803">
                <a:moveTo>
                  <a:pt x="0" y="0"/>
                </a:moveTo>
                <a:lnTo>
                  <a:pt x="560754" y="0"/>
                </a:lnTo>
                <a:lnTo>
                  <a:pt x="560754" y="621803"/>
                </a:lnTo>
                <a:lnTo>
                  <a:pt x="0" y="6218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7" name="Freeform 97"/>
          <p:cNvSpPr/>
          <p:nvPr/>
        </p:nvSpPr>
        <p:spPr>
          <a:xfrm>
            <a:off x="9590670" y="8178033"/>
            <a:ext cx="560754" cy="621803"/>
          </a:xfrm>
          <a:custGeom>
            <a:avLst/>
            <a:gdLst/>
            <a:ahLst/>
            <a:cxnLst/>
            <a:rect l="l" t="t" r="r" b="b"/>
            <a:pathLst>
              <a:path w="560754" h="621803">
                <a:moveTo>
                  <a:pt x="0" y="0"/>
                </a:moveTo>
                <a:lnTo>
                  <a:pt x="560753" y="0"/>
                </a:lnTo>
                <a:lnTo>
                  <a:pt x="560753" y="621803"/>
                </a:lnTo>
                <a:lnTo>
                  <a:pt x="0" y="6218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8" name="Freeform 98"/>
          <p:cNvSpPr/>
          <p:nvPr/>
        </p:nvSpPr>
        <p:spPr>
          <a:xfrm>
            <a:off x="11782847" y="7627964"/>
            <a:ext cx="560754" cy="621803"/>
          </a:xfrm>
          <a:custGeom>
            <a:avLst/>
            <a:gdLst/>
            <a:ahLst/>
            <a:cxnLst/>
            <a:rect l="l" t="t" r="r" b="b"/>
            <a:pathLst>
              <a:path w="560754" h="621803">
                <a:moveTo>
                  <a:pt x="0" y="0"/>
                </a:moveTo>
                <a:lnTo>
                  <a:pt x="560754" y="0"/>
                </a:lnTo>
                <a:lnTo>
                  <a:pt x="560754" y="621803"/>
                </a:lnTo>
                <a:lnTo>
                  <a:pt x="0" y="6218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99" name="Freeform 99"/>
          <p:cNvSpPr/>
          <p:nvPr/>
        </p:nvSpPr>
        <p:spPr>
          <a:xfrm>
            <a:off x="12323879" y="5541085"/>
            <a:ext cx="560754" cy="621803"/>
          </a:xfrm>
          <a:custGeom>
            <a:avLst/>
            <a:gdLst/>
            <a:ahLst/>
            <a:cxnLst/>
            <a:rect l="l" t="t" r="r" b="b"/>
            <a:pathLst>
              <a:path w="560754" h="621803">
                <a:moveTo>
                  <a:pt x="0" y="0"/>
                </a:moveTo>
                <a:lnTo>
                  <a:pt x="560754" y="0"/>
                </a:lnTo>
                <a:lnTo>
                  <a:pt x="560754" y="621804"/>
                </a:lnTo>
                <a:lnTo>
                  <a:pt x="0" y="62180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00" name="Freeform 100"/>
          <p:cNvSpPr/>
          <p:nvPr/>
        </p:nvSpPr>
        <p:spPr>
          <a:xfrm>
            <a:off x="16595251" y="3336837"/>
            <a:ext cx="560754" cy="621803"/>
          </a:xfrm>
          <a:custGeom>
            <a:avLst/>
            <a:gdLst/>
            <a:ahLst/>
            <a:cxnLst/>
            <a:rect l="l" t="t" r="r" b="b"/>
            <a:pathLst>
              <a:path w="560754" h="621803">
                <a:moveTo>
                  <a:pt x="0" y="0"/>
                </a:moveTo>
                <a:lnTo>
                  <a:pt x="560754" y="0"/>
                </a:lnTo>
                <a:lnTo>
                  <a:pt x="560754" y="621803"/>
                </a:lnTo>
                <a:lnTo>
                  <a:pt x="0" y="62180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01" name="Freeform 101"/>
          <p:cNvSpPr/>
          <p:nvPr/>
        </p:nvSpPr>
        <p:spPr>
          <a:xfrm>
            <a:off x="16037772" y="4566807"/>
            <a:ext cx="560754" cy="621803"/>
          </a:xfrm>
          <a:custGeom>
            <a:avLst/>
            <a:gdLst/>
            <a:ahLst/>
            <a:cxnLst/>
            <a:rect l="l" t="t" r="r" b="b"/>
            <a:pathLst>
              <a:path w="560754" h="621803">
                <a:moveTo>
                  <a:pt x="0" y="0"/>
                </a:moveTo>
                <a:lnTo>
                  <a:pt x="560754" y="0"/>
                </a:lnTo>
                <a:lnTo>
                  <a:pt x="560754" y="621803"/>
                </a:lnTo>
                <a:lnTo>
                  <a:pt x="0" y="62180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grpSp>
        <p:nvGrpSpPr>
          <p:cNvPr id="102" name="Group 102"/>
          <p:cNvGrpSpPr/>
          <p:nvPr/>
        </p:nvGrpSpPr>
        <p:grpSpPr>
          <a:xfrm>
            <a:off x="3223424" y="4363335"/>
            <a:ext cx="2838304" cy="1151681"/>
            <a:chOff x="0" y="0"/>
            <a:chExt cx="747537" cy="303323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747537" cy="303323"/>
            </a:xfrm>
            <a:custGeom>
              <a:avLst/>
              <a:gdLst/>
              <a:ahLst/>
              <a:cxnLst/>
              <a:rect l="l" t="t" r="r" b="b"/>
              <a:pathLst>
                <a:path w="747537" h="303323">
                  <a:moveTo>
                    <a:pt x="38187" y="0"/>
                  </a:moveTo>
                  <a:lnTo>
                    <a:pt x="709350" y="0"/>
                  </a:lnTo>
                  <a:cubicBezTo>
                    <a:pt x="730440" y="0"/>
                    <a:pt x="747537" y="17097"/>
                    <a:pt x="747537" y="38187"/>
                  </a:cubicBezTo>
                  <a:lnTo>
                    <a:pt x="747537" y="265136"/>
                  </a:lnTo>
                  <a:cubicBezTo>
                    <a:pt x="747537" y="275264"/>
                    <a:pt x="743513" y="284977"/>
                    <a:pt x="736352" y="292139"/>
                  </a:cubicBezTo>
                  <a:cubicBezTo>
                    <a:pt x="729191" y="299300"/>
                    <a:pt x="719477" y="303323"/>
                    <a:pt x="709350" y="303323"/>
                  </a:cubicBezTo>
                  <a:lnTo>
                    <a:pt x="38187" y="303323"/>
                  </a:lnTo>
                  <a:cubicBezTo>
                    <a:pt x="28059" y="303323"/>
                    <a:pt x="18346" y="299300"/>
                    <a:pt x="11185" y="292139"/>
                  </a:cubicBezTo>
                  <a:cubicBezTo>
                    <a:pt x="4023" y="284977"/>
                    <a:pt x="0" y="275264"/>
                    <a:pt x="0" y="265136"/>
                  </a:cubicBezTo>
                  <a:lnTo>
                    <a:pt x="0" y="38187"/>
                  </a:lnTo>
                  <a:cubicBezTo>
                    <a:pt x="0" y="28059"/>
                    <a:pt x="4023" y="18346"/>
                    <a:pt x="11185" y="11185"/>
                  </a:cubicBezTo>
                  <a:cubicBezTo>
                    <a:pt x="18346" y="4023"/>
                    <a:pt x="28059" y="0"/>
                    <a:pt x="38187" y="0"/>
                  </a:cubicBezTo>
                  <a:close/>
                </a:path>
              </a:pathLst>
            </a:custGeom>
            <a:solidFill>
              <a:srgbClr val="34B8E8">
                <a:alpha val="40000"/>
              </a:srgbClr>
            </a:solidFill>
            <a:ln w="9525" cap="sq">
              <a:solidFill>
                <a:srgbClr val="66FFC0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04" name="TextBox 104"/>
            <p:cNvSpPr txBox="1"/>
            <p:nvPr/>
          </p:nvSpPr>
          <p:spPr>
            <a:xfrm>
              <a:off x="0" y="-66675"/>
              <a:ext cx="747537" cy="369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1"/>
                </a:lnSpc>
              </a:pPr>
              <a:endParaRPr/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6293619" y="6249453"/>
            <a:ext cx="3060884" cy="1234792"/>
            <a:chOff x="0" y="0"/>
            <a:chExt cx="806159" cy="325213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806159" cy="325213"/>
            </a:xfrm>
            <a:custGeom>
              <a:avLst/>
              <a:gdLst/>
              <a:ahLst/>
              <a:cxnLst/>
              <a:rect l="l" t="t" r="r" b="b"/>
              <a:pathLst>
                <a:path w="806159" h="325213">
                  <a:moveTo>
                    <a:pt x="35410" y="0"/>
                  </a:moveTo>
                  <a:lnTo>
                    <a:pt x="770748" y="0"/>
                  </a:lnTo>
                  <a:cubicBezTo>
                    <a:pt x="790305" y="0"/>
                    <a:pt x="806159" y="15854"/>
                    <a:pt x="806159" y="35410"/>
                  </a:cubicBezTo>
                  <a:lnTo>
                    <a:pt x="806159" y="289802"/>
                  </a:lnTo>
                  <a:cubicBezTo>
                    <a:pt x="806159" y="309359"/>
                    <a:pt x="790305" y="325213"/>
                    <a:pt x="770748" y="325213"/>
                  </a:cubicBezTo>
                  <a:lnTo>
                    <a:pt x="35410" y="325213"/>
                  </a:lnTo>
                  <a:cubicBezTo>
                    <a:pt x="15854" y="325213"/>
                    <a:pt x="0" y="309359"/>
                    <a:pt x="0" y="289802"/>
                  </a:cubicBezTo>
                  <a:lnTo>
                    <a:pt x="0" y="35410"/>
                  </a:lnTo>
                  <a:cubicBezTo>
                    <a:pt x="0" y="15854"/>
                    <a:pt x="15854" y="0"/>
                    <a:pt x="35410" y="0"/>
                  </a:cubicBezTo>
                  <a:close/>
                </a:path>
              </a:pathLst>
            </a:custGeom>
            <a:solidFill>
              <a:srgbClr val="34B8E8">
                <a:alpha val="40000"/>
              </a:srgbClr>
            </a:solidFill>
            <a:ln w="9525" cap="sq">
              <a:solidFill>
                <a:srgbClr val="66FFC0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07" name="TextBox 107"/>
            <p:cNvSpPr txBox="1"/>
            <p:nvPr/>
          </p:nvSpPr>
          <p:spPr>
            <a:xfrm>
              <a:off x="0" y="-66675"/>
              <a:ext cx="806159" cy="391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1"/>
                </a:lnSpc>
              </a:pPr>
              <a:endParaRPr/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9339109" y="4821547"/>
            <a:ext cx="2838304" cy="1151681"/>
            <a:chOff x="0" y="0"/>
            <a:chExt cx="747537" cy="303323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747537" cy="303323"/>
            </a:xfrm>
            <a:custGeom>
              <a:avLst/>
              <a:gdLst/>
              <a:ahLst/>
              <a:cxnLst/>
              <a:rect l="l" t="t" r="r" b="b"/>
              <a:pathLst>
                <a:path w="747537" h="303323">
                  <a:moveTo>
                    <a:pt x="38187" y="0"/>
                  </a:moveTo>
                  <a:lnTo>
                    <a:pt x="709350" y="0"/>
                  </a:lnTo>
                  <a:cubicBezTo>
                    <a:pt x="730440" y="0"/>
                    <a:pt x="747537" y="17097"/>
                    <a:pt x="747537" y="38187"/>
                  </a:cubicBezTo>
                  <a:lnTo>
                    <a:pt x="747537" y="265136"/>
                  </a:lnTo>
                  <a:cubicBezTo>
                    <a:pt x="747537" y="275264"/>
                    <a:pt x="743513" y="284977"/>
                    <a:pt x="736352" y="292139"/>
                  </a:cubicBezTo>
                  <a:cubicBezTo>
                    <a:pt x="729191" y="299300"/>
                    <a:pt x="719477" y="303323"/>
                    <a:pt x="709350" y="303323"/>
                  </a:cubicBezTo>
                  <a:lnTo>
                    <a:pt x="38187" y="303323"/>
                  </a:lnTo>
                  <a:cubicBezTo>
                    <a:pt x="28059" y="303323"/>
                    <a:pt x="18346" y="299300"/>
                    <a:pt x="11185" y="292139"/>
                  </a:cubicBezTo>
                  <a:cubicBezTo>
                    <a:pt x="4023" y="284977"/>
                    <a:pt x="0" y="275264"/>
                    <a:pt x="0" y="265136"/>
                  </a:cubicBezTo>
                  <a:lnTo>
                    <a:pt x="0" y="38187"/>
                  </a:lnTo>
                  <a:cubicBezTo>
                    <a:pt x="0" y="28059"/>
                    <a:pt x="4023" y="18346"/>
                    <a:pt x="11185" y="11185"/>
                  </a:cubicBezTo>
                  <a:cubicBezTo>
                    <a:pt x="18346" y="4023"/>
                    <a:pt x="28059" y="0"/>
                    <a:pt x="38187" y="0"/>
                  </a:cubicBezTo>
                  <a:close/>
                </a:path>
              </a:pathLst>
            </a:custGeom>
            <a:solidFill>
              <a:srgbClr val="34B8E8">
                <a:alpha val="40000"/>
              </a:srgbClr>
            </a:solidFill>
            <a:ln w="9525" cap="sq">
              <a:solidFill>
                <a:srgbClr val="66FFC0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10" name="TextBox 110"/>
            <p:cNvSpPr txBox="1"/>
            <p:nvPr/>
          </p:nvSpPr>
          <p:spPr>
            <a:xfrm>
              <a:off x="0" y="-66675"/>
              <a:ext cx="747537" cy="369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1"/>
                </a:lnSpc>
              </a:pPr>
              <a:endParaRPr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5943174" y="2840047"/>
            <a:ext cx="2838304" cy="1151681"/>
            <a:chOff x="0" y="0"/>
            <a:chExt cx="747537" cy="303323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747537" cy="303323"/>
            </a:xfrm>
            <a:custGeom>
              <a:avLst/>
              <a:gdLst/>
              <a:ahLst/>
              <a:cxnLst/>
              <a:rect l="l" t="t" r="r" b="b"/>
              <a:pathLst>
                <a:path w="747537" h="303323">
                  <a:moveTo>
                    <a:pt x="38187" y="0"/>
                  </a:moveTo>
                  <a:lnTo>
                    <a:pt x="709350" y="0"/>
                  </a:lnTo>
                  <a:cubicBezTo>
                    <a:pt x="730440" y="0"/>
                    <a:pt x="747537" y="17097"/>
                    <a:pt x="747537" y="38187"/>
                  </a:cubicBezTo>
                  <a:lnTo>
                    <a:pt x="747537" y="265136"/>
                  </a:lnTo>
                  <a:cubicBezTo>
                    <a:pt x="747537" y="275264"/>
                    <a:pt x="743513" y="284977"/>
                    <a:pt x="736352" y="292139"/>
                  </a:cubicBezTo>
                  <a:cubicBezTo>
                    <a:pt x="729191" y="299300"/>
                    <a:pt x="719477" y="303323"/>
                    <a:pt x="709350" y="303323"/>
                  </a:cubicBezTo>
                  <a:lnTo>
                    <a:pt x="38187" y="303323"/>
                  </a:lnTo>
                  <a:cubicBezTo>
                    <a:pt x="28059" y="303323"/>
                    <a:pt x="18346" y="299300"/>
                    <a:pt x="11185" y="292139"/>
                  </a:cubicBezTo>
                  <a:cubicBezTo>
                    <a:pt x="4023" y="284977"/>
                    <a:pt x="0" y="275264"/>
                    <a:pt x="0" y="265136"/>
                  </a:cubicBezTo>
                  <a:lnTo>
                    <a:pt x="0" y="38187"/>
                  </a:lnTo>
                  <a:cubicBezTo>
                    <a:pt x="0" y="28059"/>
                    <a:pt x="4023" y="18346"/>
                    <a:pt x="11185" y="11185"/>
                  </a:cubicBezTo>
                  <a:cubicBezTo>
                    <a:pt x="18346" y="4023"/>
                    <a:pt x="28059" y="0"/>
                    <a:pt x="38187" y="0"/>
                  </a:cubicBezTo>
                  <a:close/>
                </a:path>
              </a:pathLst>
            </a:custGeom>
            <a:solidFill>
              <a:srgbClr val="34B8E8">
                <a:alpha val="40000"/>
              </a:srgbClr>
            </a:solidFill>
            <a:ln w="9525" cap="sq">
              <a:solidFill>
                <a:srgbClr val="66FFC0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13" name="TextBox 113"/>
            <p:cNvSpPr txBox="1"/>
            <p:nvPr/>
          </p:nvSpPr>
          <p:spPr>
            <a:xfrm>
              <a:off x="0" y="-66675"/>
              <a:ext cx="747537" cy="369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1"/>
                </a:lnSpc>
              </a:pPr>
              <a:endParaRPr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11997220" y="3261467"/>
            <a:ext cx="2838304" cy="1151681"/>
            <a:chOff x="0" y="0"/>
            <a:chExt cx="747537" cy="303323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747537" cy="303323"/>
            </a:xfrm>
            <a:custGeom>
              <a:avLst/>
              <a:gdLst/>
              <a:ahLst/>
              <a:cxnLst/>
              <a:rect l="l" t="t" r="r" b="b"/>
              <a:pathLst>
                <a:path w="747537" h="303323">
                  <a:moveTo>
                    <a:pt x="38187" y="0"/>
                  </a:moveTo>
                  <a:lnTo>
                    <a:pt x="709350" y="0"/>
                  </a:lnTo>
                  <a:cubicBezTo>
                    <a:pt x="730440" y="0"/>
                    <a:pt x="747537" y="17097"/>
                    <a:pt x="747537" y="38187"/>
                  </a:cubicBezTo>
                  <a:lnTo>
                    <a:pt x="747537" y="265136"/>
                  </a:lnTo>
                  <a:cubicBezTo>
                    <a:pt x="747537" y="275264"/>
                    <a:pt x="743513" y="284977"/>
                    <a:pt x="736352" y="292139"/>
                  </a:cubicBezTo>
                  <a:cubicBezTo>
                    <a:pt x="729191" y="299300"/>
                    <a:pt x="719477" y="303323"/>
                    <a:pt x="709350" y="303323"/>
                  </a:cubicBezTo>
                  <a:lnTo>
                    <a:pt x="38187" y="303323"/>
                  </a:lnTo>
                  <a:cubicBezTo>
                    <a:pt x="28059" y="303323"/>
                    <a:pt x="18346" y="299300"/>
                    <a:pt x="11185" y="292139"/>
                  </a:cubicBezTo>
                  <a:cubicBezTo>
                    <a:pt x="4023" y="284977"/>
                    <a:pt x="0" y="275264"/>
                    <a:pt x="0" y="265136"/>
                  </a:cubicBezTo>
                  <a:lnTo>
                    <a:pt x="0" y="38187"/>
                  </a:lnTo>
                  <a:cubicBezTo>
                    <a:pt x="0" y="28059"/>
                    <a:pt x="4023" y="18346"/>
                    <a:pt x="11185" y="11185"/>
                  </a:cubicBezTo>
                  <a:cubicBezTo>
                    <a:pt x="18346" y="4023"/>
                    <a:pt x="28059" y="0"/>
                    <a:pt x="38187" y="0"/>
                  </a:cubicBezTo>
                  <a:close/>
                </a:path>
              </a:pathLst>
            </a:custGeom>
            <a:solidFill>
              <a:srgbClr val="34B8E8">
                <a:alpha val="40000"/>
              </a:srgbClr>
            </a:solidFill>
            <a:ln w="9525" cap="sq">
              <a:solidFill>
                <a:srgbClr val="66FFC0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16" name="TextBox 116"/>
            <p:cNvSpPr txBox="1"/>
            <p:nvPr/>
          </p:nvSpPr>
          <p:spPr>
            <a:xfrm>
              <a:off x="0" y="-66675"/>
              <a:ext cx="747537" cy="369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1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>
            <a:off x="14681180" y="1717592"/>
            <a:ext cx="2838304" cy="1151681"/>
            <a:chOff x="0" y="0"/>
            <a:chExt cx="747537" cy="303323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747537" cy="303323"/>
            </a:xfrm>
            <a:custGeom>
              <a:avLst/>
              <a:gdLst/>
              <a:ahLst/>
              <a:cxnLst/>
              <a:rect l="l" t="t" r="r" b="b"/>
              <a:pathLst>
                <a:path w="747537" h="303323">
                  <a:moveTo>
                    <a:pt x="38187" y="0"/>
                  </a:moveTo>
                  <a:lnTo>
                    <a:pt x="709350" y="0"/>
                  </a:lnTo>
                  <a:cubicBezTo>
                    <a:pt x="730440" y="0"/>
                    <a:pt x="747537" y="17097"/>
                    <a:pt x="747537" y="38187"/>
                  </a:cubicBezTo>
                  <a:lnTo>
                    <a:pt x="747537" y="265136"/>
                  </a:lnTo>
                  <a:cubicBezTo>
                    <a:pt x="747537" y="275264"/>
                    <a:pt x="743513" y="284977"/>
                    <a:pt x="736352" y="292139"/>
                  </a:cubicBezTo>
                  <a:cubicBezTo>
                    <a:pt x="729191" y="299300"/>
                    <a:pt x="719477" y="303323"/>
                    <a:pt x="709350" y="303323"/>
                  </a:cubicBezTo>
                  <a:lnTo>
                    <a:pt x="38187" y="303323"/>
                  </a:lnTo>
                  <a:cubicBezTo>
                    <a:pt x="28059" y="303323"/>
                    <a:pt x="18346" y="299300"/>
                    <a:pt x="11185" y="292139"/>
                  </a:cubicBezTo>
                  <a:cubicBezTo>
                    <a:pt x="4023" y="284977"/>
                    <a:pt x="0" y="275264"/>
                    <a:pt x="0" y="265136"/>
                  </a:cubicBezTo>
                  <a:lnTo>
                    <a:pt x="0" y="38187"/>
                  </a:lnTo>
                  <a:cubicBezTo>
                    <a:pt x="0" y="28059"/>
                    <a:pt x="4023" y="18346"/>
                    <a:pt x="11185" y="11185"/>
                  </a:cubicBezTo>
                  <a:cubicBezTo>
                    <a:pt x="18346" y="4023"/>
                    <a:pt x="28059" y="0"/>
                    <a:pt x="38187" y="0"/>
                  </a:cubicBezTo>
                  <a:close/>
                </a:path>
              </a:pathLst>
            </a:custGeom>
            <a:solidFill>
              <a:srgbClr val="34B8E8">
                <a:alpha val="40000"/>
              </a:srgbClr>
            </a:solidFill>
            <a:ln w="9525" cap="sq">
              <a:solidFill>
                <a:srgbClr val="66FFC0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19" name="TextBox 119"/>
            <p:cNvSpPr txBox="1"/>
            <p:nvPr/>
          </p:nvSpPr>
          <p:spPr>
            <a:xfrm>
              <a:off x="0" y="-66675"/>
              <a:ext cx="747537" cy="369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1"/>
                </a:lnSpc>
              </a:pPr>
              <a:endParaRPr/>
            </a:p>
          </p:txBody>
        </p:sp>
      </p:grpSp>
      <p:sp>
        <p:nvSpPr>
          <p:cNvPr id="120" name="TextBox 120"/>
          <p:cNvSpPr txBox="1"/>
          <p:nvPr/>
        </p:nvSpPr>
        <p:spPr>
          <a:xfrm>
            <a:off x="3376003" y="4354461"/>
            <a:ext cx="2009539" cy="37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7"/>
              </a:lnSpc>
            </a:pPr>
            <a:r>
              <a:rPr lang="en-US" sz="2191">
                <a:solidFill>
                  <a:srgbClr val="000000"/>
                </a:solidFill>
                <a:latin typeface="Lato Bold Bold"/>
              </a:rPr>
              <a:t>Step 2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6357556" y="6263825"/>
            <a:ext cx="2009539" cy="37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7"/>
              </a:lnSpc>
            </a:pPr>
            <a:r>
              <a:rPr lang="en-US" sz="2191">
                <a:solidFill>
                  <a:srgbClr val="000000"/>
                </a:solidFill>
                <a:latin typeface="Lato Bold Bold"/>
              </a:rPr>
              <a:t>Step 3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9491689" y="4812673"/>
            <a:ext cx="2009539" cy="37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7"/>
              </a:lnSpc>
            </a:pPr>
            <a:r>
              <a:rPr lang="en-US" sz="2191">
                <a:solidFill>
                  <a:srgbClr val="000000"/>
                </a:solidFill>
                <a:latin typeface="Lato Bold Bold"/>
              </a:rPr>
              <a:t>Step 4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6095754" y="2831173"/>
            <a:ext cx="2009539" cy="37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7"/>
              </a:lnSpc>
            </a:pPr>
            <a:r>
              <a:rPr lang="en-US" sz="2191">
                <a:solidFill>
                  <a:srgbClr val="000000"/>
                </a:solidFill>
                <a:latin typeface="Lato Bold Bold"/>
              </a:rPr>
              <a:t>Step 5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12149800" y="3252593"/>
            <a:ext cx="2009539" cy="37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7"/>
              </a:lnSpc>
            </a:pPr>
            <a:r>
              <a:rPr lang="en-US" sz="2191">
                <a:solidFill>
                  <a:srgbClr val="000000"/>
                </a:solidFill>
                <a:latin typeface="Lato Bold Bold"/>
              </a:rPr>
              <a:t>Step 7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14833760" y="1727528"/>
            <a:ext cx="2009539" cy="37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7"/>
              </a:lnSpc>
            </a:pPr>
            <a:r>
              <a:rPr lang="en-US" sz="2191">
                <a:solidFill>
                  <a:srgbClr val="000000"/>
                </a:solidFill>
                <a:latin typeface="Lato Bold Bold"/>
              </a:rPr>
              <a:t>Step 8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3223424" y="4722377"/>
            <a:ext cx="2833550" cy="74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199">
                <a:solidFill>
                  <a:srgbClr val="000000"/>
                </a:solidFill>
                <a:latin typeface="Arial"/>
              </a:rPr>
              <a:t>Onboarding on SmartInternz Platform</a:t>
            </a:r>
          </a:p>
        </p:txBody>
      </p:sp>
      <p:grpSp>
        <p:nvGrpSpPr>
          <p:cNvPr id="127" name="Group 127"/>
          <p:cNvGrpSpPr/>
          <p:nvPr/>
        </p:nvGrpSpPr>
        <p:grpSpPr>
          <a:xfrm rot="-7961">
            <a:off x="1802651" y="7048077"/>
            <a:ext cx="219900" cy="222494"/>
            <a:chOff x="0" y="0"/>
            <a:chExt cx="621165" cy="628494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621165" cy="628494"/>
            </a:xfrm>
            <a:custGeom>
              <a:avLst/>
              <a:gdLst/>
              <a:ahLst/>
              <a:cxnLst/>
              <a:rect l="l" t="t" r="r" b="b"/>
              <a:pathLst>
                <a:path w="621165" h="628494">
                  <a:moveTo>
                    <a:pt x="310583" y="0"/>
                  </a:moveTo>
                  <a:cubicBezTo>
                    <a:pt x="139053" y="0"/>
                    <a:pt x="0" y="140693"/>
                    <a:pt x="0" y="314247"/>
                  </a:cubicBezTo>
                  <a:cubicBezTo>
                    <a:pt x="0" y="487801"/>
                    <a:pt x="139053" y="628494"/>
                    <a:pt x="310583" y="628494"/>
                  </a:cubicBezTo>
                  <a:cubicBezTo>
                    <a:pt x="482113" y="628494"/>
                    <a:pt x="621165" y="487801"/>
                    <a:pt x="621165" y="314247"/>
                  </a:cubicBezTo>
                  <a:cubicBezTo>
                    <a:pt x="621165" y="140693"/>
                    <a:pt x="482113" y="0"/>
                    <a:pt x="310583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129" name="TextBox 129"/>
            <p:cNvSpPr txBox="1"/>
            <p:nvPr/>
          </p:nvSpPr>
          <p:spPr>
            <a:xfrm>
              <a:off x="58234" y="30346"/>
              <a:ext cx="504697" cy="539226"/>
            </a:xfrm>
            <a:prstGeom prst="rect">
              <a:avLst/>
            </a:prstGeom>
          </p:spPr>
          <p:txBody>
            <a:bodyPr lIns="48981" tIns="48981" rIns="48981" bIns="48981" rtlCol="0" anchor="ctr"/>
            <a:lstStyle/>
            <a:p>
              <a:pPr algn="ctr">
                <a:lnSpc>
                  <a:spcPts val="2141"/>
                </a:lnSpc>
              </a:pPr>
              <a:endParaRPr/>
            </a:p>
          </p:txBody>
        </p:sp>
      </p:grpSp>
      <p:sp>
        <p:nvSpPr>
          <p:cNvPr id="130" name="AutoShape 130"/>
          <p:cNvSpPr/>
          <p:nvPr/>
        </p:nvSpPr>
        <p:spPr>
          <a:xfrm rot="-5400000">
            <a:off x="1526972" y="7621220"/>
            <a:ext cx="766295" cy="0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1" name="Group 131"/>
          <p:cNvGrpSpPr/>
          <p:nvPr/>
        </p:nvGrpSpPr>
        <p:grpSpPr>
          <a:xfrm>
            <a:off x="659304" y="5834287"/>
            <a:ext cx="2838304" cy="1325037"/>
            <a:chOff x="0" y="0"/>
            <a:chExt cx="747537" cy="348981"/>
          </a:xfrm>
        </p:grpSpPr>
        <p:sp>
          <p:nvSpPr>
            <p:cNvPr id="132" name="Freeform 132"/>
            <p:cNvSpPr/>
            <p:nvPr/>
          </p:nvSpPr>
          <p:spPr>
            <a:xfrm>
              <a:off x="0" y="0"/>
              <a:ext cx="747537" cy="348981"/>
            </a:xfrm>
            <a:custGeom>
              <a:avLst/>
              <a:gdLst/>
              <a:ahLst/>
              <a:cxnLst/>
              <a:rect l="l" t="t" r="r" b="b"/>
              <a:pathLst>
                <a:path w="747537" h="348981">
                  <a:moveTo>
                    <a:pt x="38187" y="0"/>
                  </a:moveTo>
                  <a:lnTo>
                    <a:pt x="709350" y="0"/>
                  </a:lnTo>
                  <a:cubicBezTo>
                    <a:pt x="730440" y="0"/>
                    <a:pt x="747537" y="17097"/>
                    <a:pt x="747537" y="38187"/>
                  </a:cubicBezTo>
                  <a:lnTo>
                    <a:pt x="747537" y="310794"/>
                  </a:lnTo>
                  <a:cubicBezTo>
                    <a:pt x="747537" y="320922"/>
                    <a:pt x="743513" y="330635"/>
                    <a:pt x="736352" y="337796"/>
                  </a:cubicBezTo>
                  <a:cubicBezTo>
                    <a:pt x="729191" y="344958"/>
                    <a:pt x="719477" y="348981"/>
                    <a:pt x="709350" y="348981"/>
                  </a:cubicBezTo>
                  <a:lnTo>
                    <a:pt x="38187" y="348981"/>
                  </a:lnTo>
                  <a:cubicBezTo>
                    <a:pt x="28059" y="348981"/>
                    <a:pt x="18346" y="344958"/>
                    <a:pt x="11185" y="337796"/>
                  </a:cubicBezTo>
                  <a:cubicBezTo>
                    <a:pt x="4023" y="330635"/>
                    <a:pt x="0" y="320922"/>
                    <a:pt x="0" y="310794"/>
                  </a:cubicBezTo>
                  <a:lnTo>
                    <a:pt x="0" y="38187"/>
                  </a:lnTo>
                  <a:cubicBezTo>
                    <a:pt x="0" y="28059"/>
                    <a:pt x="4023" y="18346"/>
                    <a:pt x="11185" y="11185"/>
                  </a:cubicBezTo>
                  <a:cubicBezTo>
                    <a:pt x="18346" y="4023"/>
                    <a:pt x="28059" y="0"/>
                    <a:pt x="38187" y="0"/>
                  </a:cubicBezTo>
                  <a:close/>
                </a:path>
              </a:pathLst>
            </a:custGeom>
            <a:solidFill>
              <a:srgbClr val="34B8E8">
                <a:alpha val="40000"/>
              </a:srgbClr>
            </a:solidFill>
            <a:ln w="9525" cap="sq">
              <a:solidFill>
                <a:srgbClr val="66FFC0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33" name="TextBox 133"/>
            <p:cNvSpPr txBox="1"/>
            <p:nvPr/>
          </p:nvSpPr>
          <p:spPr>
            <a:xfrm>
              <a:off x="0" y="-85725"/>
              <a:ext cx="747537" cy="434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4" name="TextBox 134"/>
          <p:cNvSpPr txBox="1"/>
          <p:nvPr/>
        </p:nvSpPr>
        <p:spPr>
          <a:xfrm>
            <a:off x="811884" y="5825413"/>
            <a:ext cx="2009539" cy="37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7"/>
              </a:lnSpc>
            </a:pPr>
            <a:r>
              <a:rPr lang="en-US" sz="2191">
                <a:solidFill>
                  <a:srgbClr val="000000"/>
                </a:solidFill>
                <a:latin typeface="Lato Bold Bold"/>
              </a:rPr>
              <a:t>Step 1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6401317" y="6631262"/>
            <a:ext cx="2822910" cy="728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9"/>
              </a:lnSpc>
            </a:pPr>
            <a:r>
              <a:rPr lang="en-US" sz="2100">
                <a:solidFill>
                  <a:srgbClr val="000000"/>
                </a:solidFill>
                <a:latin typeface="Arial"/>
              </a:rPr>
              <a:t>Tech Training Sessions and Assignment &amp; Quiz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9370352" y="5178268"/>
            <a:ext cx="2779448" cy="74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199">
                <a:solidFill>
                  <a:srgbClr val="000000"/>
                </a:solidFill>
                <a:latin typeface="Arial"/>
              </a:rPr>
              <a:t>Knowledge Sessions &amp; Project Orientation 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5943174" y="3144030"/>
            <a:ext cx="2838304" cy="74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199">
                <a:solidFill>
                  <a:srgbClr val="000000"/>
                </a:solidFill>
                <a:latin typeface="Arial"/>
              </a:rPr>
              <a:t>Team-Based Project Enrollment 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11997220" y="3585200"/>
            <a:ext cx="2836540" cy="74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199">
                <a:solidFill>
                  <a:srgbClr val="000000"/>
                </a:solidFill>
                <a:latin typeface="Arial"/>
              </a:rPr>
              <a:t>Project Submission &amp; Grand Assessment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14741244" y="2072394"/>
            <a:ext cx="2778240" cy="74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199">
                <a:solidFill>
                  <a:srgbClr val="000000"/>
                </a:solidFill>
                <a:latin typeface="Arial"/>
              </a:rPr>
              <a:t>Project Evaluation</a:t>
            </a:r>
          </a:p>
          <a:p>
            <a:pPr algn="ctr">
              <a:lnSpc>
                <a:spcPts val="2837"/>
              </a:lnSpc>
            </a:pPr>
            <a:r>
              <a:rPr lang="en-US" sz="2199">
                <a:solidFill>
                  <a:srgbClr val="000000"/>
                </a:solidFill>
                <a:latin typeface="Arial"/>
              </a:rPr>
              <a:t> &amp; Scoring</a:t>
            </a:r>
          </a:p>
        </p:txBody>
      </p:sp>
      <p:grpSp>
        <p:nvGrpSpPr>
          <p:cNvPr id="140" name="Group 140"/>
          <p:cNvGrpSpPr/>
          <p:nvPr/>
        </p:nvGrpSpPr>
        <p:grpSpPr>
          <a:xfrm>
            <a:off x="14053450" y="5924648"/>
            <a:ext cx="3205850" cy="3576730"/>
            <a:chOff x="0" y="0"/>
            <a:chExt cx="4274467" cy="4768973"/>
          </a:xfrm>
        </p:grpSpPr>
        <p:sp>
          <p:nvSpPr>
            <p:cNvPr id="141" name="Freeform 141"/>
            <p:cNvSpPr/>
            <p:nvPr/>
          </p:nvSpPr>
          <p:spPr>
            <a:xfrm rot="1772055">
              <a:off x="870509" y="516738"/>
              <a:ext cx="2448602" cy="1335601"/>
            </a:xfrm>
            <a:custGeom>
              <a:avLst/>
              <a:gdLst/>
              <a:ahLst/>
              <a:cxnLst/>
              <a:rect l="l" t="t" r="r" b="b"/>
              <a:pathLst>
                <a:path w="2448602" h="1335601">
                  <a:moveTo>
                    <a:pt x="0" y="0"/>
                  </a:moveTo>
                  <a:lnTo>
                    <a:pt x="2448602" y="0"/>
                  </a:lnTo>
                  <a:lnTo>
                    <a:pt x="2448602" y="1335602"/>
                  </a:lnTo>
                  <a:lnTo>
                    <a:pt x="0" y="1335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2" name="Freeform 142"/>
            <p:cNvSpPr/>
            <p:nvPr/>
          </p:nvSpPr>
          <p:spPr>
            <a:xfrm rot="1772055">
              <a:off x="870509" y="2916634"/>
              <a:ext cx="2448602" cy="1335601"/>
            </a:xfrm>
            <a:custGeom>
              <a:avLst/>
              <a:gdLst/>
              <a:ahLst/>
              <a:cxnLst/>
              <a:rect l="l" t="t" r="r" b="b"/>
              <a:pathLst>
                <a:path w="2448602" h="1335601">
                  <a:moveTo>
                    <a:pt x="0" y="0"/>
                  </a:moveTo>
                  <a:lnTo>
                    <a:pt x="2448602" y="0"/>
                  </a:lnTo>
                  <a:lnTo>
                    <a:pt x="2448602" y="1335601"/>
                  </a:lnTo>
                  <a:lnTo>
                    <a:pt x="0" y="1335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3" name="Freeform 143"/>
            <p:cNvSpPr/>
            <p:nvPr/>
          </p:nvSpPr>
          <p:spPr>
            <a:xfrm rot="1772055">
              <a:off x="260722" y="1376343"/>
              <a:ext cx="3753023" cy="2047104"/>
            </a:xfrm>
            <a:custGeom>
              <a:avLst/>
              <a:gdLst/>
              <a:ahLst/>
              <a:cxnLst/>
              <a:rect l="l" t="t" r="r" b="b"/>
              <a:pathLst>
                <a:path w="3753023" h="2047104">
                  <a:moveTo>
                    <a:pt x="0" y="0"/>
                  </a:moveTo>
                  <a:lnTo>
                    <a:pt x="3753023" y="0"/>
                  </a:lnTo>
                  <a:lnTo>
                    <a:pt x="3753023" y="2047104"/>
                  </a:lnTo>
                  <a:lnTo>
                    <a:pt x="0" y="2047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4" name="Group 144"/>
          <p:cNvGrpSpPr/>
          <p:nvPr/>
        </p:nvGrpSpPr>
        <p:grpSpPr>
          <a:xfrm>
            <a:off x="756091" y="606906"/>
            <a:ext cx="6550588" cy="842491"/>
            <a:chOff x="0" y="0"/>
            <a:chExt cx="1725258" cy="190155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1725258" cy="190155"/>
            </a:xfrm>
            <a:custGeom>
              <a:avLst/>
              <a:gdLst/>
              <a:ahLst/>
              <a:cxnLst/>
              <a:rect l="l" t="t" r="r" b="b"/>
              <a:pathLst>
                <a:path w="1725258" h="190155">
                  <a:moveTo>
                    <a:pt x="0" y="0"/>
                  </a:moveTo>
                  <a:lnTo>
                    <a:pt x="1725258" y="0"/>
                  </a:lnTo>
                  <a:lnTo>
                    <a:pt x="1725258" y="190155"/>
                  </a:lnTo>
                  <a:lnTo>
                    <a:pt x="0" y="190155"/>
                  </a:lnTo>
                  <a:close/>
                </a:path>
              </a:pathLst>
            </a:custGeom>
            <a:solidFill>
              <a:srgbClr val="21295C"/>
            </a:solidFill>
          </p:spPr>
        </p:sp>
        <p:sp>
          <p:nvSpPr>
            <p:cNvPr id="146" name="TextBox 146"/>
            <p:cNvSpPr txBox="1"/>
            <p:nvPr/>
          </p:nvSpPr>
          <p:spPr>
            <a:xfrm>
              <a:off x="0" y="-142875"/>
              <a:ext cx="1725258" cy="333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endParaRPr lang="en-US" sz="3500" dirty="0">
                <a:solidFill>
                  <a:srgbClr val="FFFFFF"/>
                </a:solidFill>
                <a:latin typeface="Arial Bold"/>
              </a:endParaRPr>
            </a:p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FFFF"/>
                  </a:solidFill>
                  <a:latin typeface="Arial Bold"/>
                </a:rPr>
                <a:t>Program Execution Flow</a:t>
              </a:r>
            </a:p>
          </p:txBody>
        </p:sp>
      </p:grpSp>
      <p:grpSp>
        <p:nvGrpSpPr>
          <p:cNvPr id="147" name="Group 147"/>
          <p:cNvGrpSpPr/>
          <p:nvPr/>
        </p:nvGrpSpPr>
        <p:grpSpPr>
          <a:xfrm rot="-16219">
            <a:off x="12420054" y="1885958"/>
            <a:ext cx="101741" cy="54886"/>
            <a:chOff x="0" y="0"/>
            <a:chExt cx="812800" cy="438483"/>
          </a:xfrm>
        </p:grpSpPr>
        <p:sp>
          <p:nvSpPr>
            <p:cNvPr id="148" name="Freeform 148"/>
            <p:cNvSpPr/>
            <p:nvPr/>
          </p:nvSpPr>
          <p:spPr>
            <a:xfrm>
              <a:off x="0" y="0"/>
              <a:ext cx="812800" cy="438483"/>
            </a:xfrm>
            <a:custGeom>
              <a:avLst/>
              <a:gdLst/>
              <a:ahLst/>
              <a:cxnLst/>
              <a:rect l="l" t="t" r="r" b="b"/>
              <a:pathLst>
                <a:path w="812800" h="438483">
                  <a:moveTo>
                    <a:pt x="406400" y="0"/>
                  </a:moveTo>
                  <a:cubicBezTo>
                    <a:pt x="181951" y="0"/>
                    <a:pt x="0" y="98158"/>
                    <a:pt x="0" y="219241"/>
                  </a:cubicBezTo>
                  <a:cubicBezTo>
                    <a:pt x="0" y="340325"/>
                    <a:pt x="181951" y="438483"/>
                    <a:pt x="406400" y="438483"/>
                  </a:cubicBezTo>
                  <a:cubicBezTo>
                    <a:pt x="630849" y="438483"/>
                    <a:pt x="812800" y="340325"/>
                    <a:pt x="812800" y="219241"/>
                  </a:cubicBezTo>
                  <a:cubicBezTo>
                    <a:pt x="812800" y="9815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149" name="TextBox 149"/>
            <p:cNvSpPr txBox="1"/>
            <p:nvPr/>
          </p:nvSpPr>
          <p:spPr>
            <a:xfrm>
              <a:off x="76200" y="-16042"/>
              <a:ext cx="660400" cy="413417"/>
            </a:xfrm>
            <a:prstGeom prst="rect">
              <a:avLst/>
            </a:prstGeom>
          </p:spPr>
          <p:txBody>
            <a:bodyPr lIns="48981" tIns="48981" rIns="48981" bIns="48981" rtlCol="0" anchor="ctr"/>
            <a:lstStyle/>
            <a:p>
              <a:pPr algn="ctr">
                <a:lnSpc>
                  <a:spcPts val="2141"/>
                </a:lnSpc>
              </a:pPr>
              <a:endParaRPr/>
            </a:p>
          </p:txBody>
        </p:sp>
      </p:grpSp>
      <p:grpSp>
        <p:nvGrpSpPr>
          <p:cNvPr id="150" name="Group 150"/>
          <p:cNvGrpSpPr/>
          <p:nvPr/>
        </p:nvGrpSpPr>
        <p:grpSpPr>
          <a:xfrm rot="-7961">
            <a:off x="12358493" y="947585"/>
            <a:ext cx="219900" cy="222494"/>
            <a:chOff x="0" y="0"/>
            <a:chExt cx="621165" cy="628494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621165" cy="628494"/>
            </a:xfrm>
            <a:custGeom>
              <a:avLst/>
              <a:gdLst/>
              <a:ahLst/>
              <a:cxnLst/>
              <a:rect l="l" t="t" r="r" b="b"/>
              <a:pathLst>
                <a:path w="621165" h="628494">
                  <a:moveTo>
                    <a:pt x="310583" y="0"/>
                  </a:moveTo>
                  <a:cubicBezTo>
                    <a:pt x="139053" y="0"/>
                    <a:pt x="0" y="140693"/>
                    <a:pt x="0" y="314247"/>
                  </a:cubicBezTo>
                  <a:cubicBezTo>
                    <a:pt x="0" y="487801"/>
                    <a:pt x="139053" y="628494"/>
                    <a:pt x="310583" y="628494"/>
                  </a:cubicBezTo>
                  <a:cubicBezTo>
                    <a:pt x="482113" y="628494"/>
                    <a:pt x="621165" y="487801"/>
                    <a:pt x="621165" y="314247"/>
                  </a:cubicBezTo>
                  <a:cubicBezTo>
                    <a:pt x="621165" y="140693"/>
                    <a:pt x="482113" y="0"/>
                    <a:pt x="310583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1"/>
              </a:solidFill>
              <a:prstDash val="solid"/>
              <a:miter/>
            </a:ln>
          </p:spPr>
        </p:sp>
        <p:sp>
          <p:nvSpPr>
            <p:cNvPr id="152" name="TextBox 152"/>
            <p:cNvSpPr txBox="1"/>
            <p:nvPr/>
          </p:nvSpPr>
          <p:spPr>
            <a:xfrm>
              <a:off x="58234" y="1771"/>
              <a:ext cx="504697" cy="567801"/>
            </a:xfrm>
            <a:prstGeom prst="rect">
              <a:avLst/>
            </a:prstGeom>
          </p:spPr>
          <p:txBody>
            <a:bodyPr lIns="48981" tIns="48981" rIns="48981" bIns="48981" rtlCol="0" anchor="ctr"/>
            <a:lstStyle/>
            <a:p>
              <a:pPr algn="ctr">
                <a:lnSpc>
                  <a:spcPts val="2141"/>
                </a:lnSpc>
              </a:pPr>
              <a:endParaRPr/>
            </a:p>
          </p:txBody>
        </p:sp>
      </p:grpSp>
      <p:sp>
        <p:nvSpPr>
          <p:cNvPr id="153" name="AutoShape 153"/>
          <p:cNvSpPr/>
          <p:nvPr/>
        </p:nvSpPr>
        <p:spPr>
          <a:xfrm flipV="1">
            <a:off x="12468443" y="1170079"/>
            <a:ext cx="258" cy="743322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4" name="Group 154"/>
          <p:cNvGrpSpPr/>
          <p:nvPr/>
        </p:nvGrpSpPr>
        <p:grpSpPr>
          <a:xfrm>
            <a:off x="11365192" y="18991"/>
            <a:ext cx="2166498" cy="941511"/>
            <a:chOff x="0" y="0"/>
            <a:chExt cx="795696" cy="345792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795696" cy="345792"/>
            </a:xfrm>
            <a:custGeom>
              <a:avLst/>
              <a:gdLst/>
              <a:ahLst/>
              <a:cxnLst/>
              <a:rect l="l" t="t" r="r" b="b"/>
              <a:pathLst>
                <a:path w="795696" h="345792">
                  <a:moveTo>
                    <a:pt x="50029" y="0"/>
                  </a:moveTo>
                  <a:lnTo>
                    <a:pt x="745668" y="0"/>
                  </a:lnTo>
                  <a:cubicBezTo>
                    <a:pt x="773298" y="0"/>
                    <a:pt x="795696" y="22399"/>
                    <a:pt x="795696" y="50029"/>
                  </a:cubicBezTo>
                  <a:lnTo>
                    <a:pt x="795696" y="295763"/>
                  </a:lnTo>
                  <a:cubicBezTo>
                    <a:pt x="795696" y="309031"/>
                    <a:pt x="790425" y="321756"/>
                    <a:pt x="781043" y="331139"/>
                  </a:cubicBezTo>
                  <a:cubicBezTo>
                    <a:pt x="771661" y="340521"/>
                    <a:pt x="758936" y="345792"/>
                    <a:pt x="745668" y="345792"/>
                  </a:cubicBezTo>
                  <a:lnTo>
                    <a:pt x="50029" y="345792"/>
                  </a:lnTo>
                  <a:cubicBezTo>
                    <a:pt x="22399" y="345792"/>
                    <a:pt x="0" y="323393"/>
                    <a:pt x="0" y="295763"/>
                  </a:cubicBezTo>
                  <a:lnTo>
                    <a:pt x="0" y="50029"/>
                  </a:lnTo>
                  <a:cubicBezTo>
                    <a:pt x="0" y="22399"/>
                    <a:pt x="22399" y="0"/>
                    <a:pt x="50029" y="0"/>
                  </a:cubicBezTo>
                  <a:close/>
                </a:path>
              </a:pathLst>
            </a:custGeom>
            <a:solidFill>
              <a:srgbClr val="34B8E8">
                <a:alpha val="40000"/>
              </a:srgbClr>
            </a:solidFill>
            <a:ln w="9525" cap="sq">
              <a:solidFill>
                <a:srgbClr val="66FFC0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56" name="TextBox 156"/>
            <p:cNvSpPr txBox="1"/>
            <p:nvPr/>
          </p:nvSpPr>
          <p:spPr>
            <a:xfrm>
              <a:off x="0" y="-66675"/>
              <a:ext cx="795696" cy="412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1"/>
                </a:lnSpc>
              </a:pPr>
              <a:endParaRPr/>
            </a:p>
          </p:txBody>
        </p:sp>
      </p:grpSp>
      <p:sp>
        <p:nvSpPr>
          <p:cNvPr id="157" name="TextBox 157"/>
          <p:cNvSpPr txBox="1"/>
          <p:nvPr/>
        </p:nvSpPr>
        <p:spPr>
          <a:xfrm>
            <a:off x="11514314" y="65829"/>
            <a:ext cx="1582485" cy="266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99"/>
              </a:lnSpc>
            </a:pPr>
            <a:r>
              <a:rPr lang="en-US" sz="1571">
                <a:solidFill>
                  <a:srgbClr val="000000"/>
                </a:solidFill>
                <a:latin typeface="Lato Bold Bold"/>
              </a:rPr>
              <a:t>Step 9</a:t>
            </a:r>
          </a:p>
        </p:txBody>
      </p:sp>
      <p:sp>
        <p:nvSpPr>
          <p:cNvPr id="158" name="TextBox 158"/>
          <p:cNvSpPr txBox="1"/>
          <p:nvPr/>
        </p:nvSpPr>
        <p:spPr>
          <a:xfrm>
            <a:off x="11404898" y="318415"/>
            <a:ext cx="2035371" cy="48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0"/>
              </a:lnSpc>
            </a:pPr>
            <a:r>
              <a:rPr lang="en-US" sz="1434">
                <a:solidFill>
                  <a:srgbClr val="000000"/>
                </a:solidFill>
                <a:latin typeface="Arial"/>
              </a:rPr>
              <a:t>Certificate Distribution &amp; Reports </a:t>
            </a:r>
          </a:p>
        </p:txBody>
      </p:sp>
      <p:sp>
        <p:nvSpPr>
          <p:cNvPr id="159" name="TextBox 159"/>
          <p:cNvSpPr txBox="1"/>
          <p:nvPr/>
        </p:nvSpPr>
        <p:spPr>
          <a:xfrm>
            <a:off x="664058" y="6244775"/>
            <a:ext cx="2833550" cy="74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199">
                <a:solidFill>
                  <a:srgbClr val="000000"/>
                </a:solidFill>
                <a:latin typeface="Arial"/>
              </a:rPr>
              <a:t>Program Orientation Session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3116" y="688276"/>
            <a:ext cx="7425613" cy="721995"/>
            <a:chOff x="0" y="0"/>
            <a:chExt cx="1955717" cy="190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5717" cy="190155"/>
            </a:xfrm>
            <a:custGeom>
              <a:avLst/>
              <a:gdLst/>
              <a:ahLst/>
              <a:cxnLst/>
              <a:rect l="l" t="t" r="r" b="b"/>
              <a:pathLst>
                <a:path w="1955717" h="190155">
                  <a:moveTo>
                    <a:pt x="0" y="0"/>
                  </a:moveTo>
                  <a:lnTo>
                    <a:pt x="1955717" y="0"/>
                  </a:lnTo>
                  <a:lnTo>
                    <a:pt x="1955717" y="190155"/>
                  </a:lnTo>
                  <a:lnTo>
                    <a:pt x="0" y="190155"/>
                  </a:lnTo>
                  <a:close/>
                </a:path>
              </a:pathLst>
            </a:custGeom>
            <a:solidFill>
              <a:srgbClr val="21295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1955717" cy="333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endParaRPr lang="en-US" sz="3500" dirty="0">
                <a:solidFill>
                  <a:srgbClr val="F4F2ED"/>
                </a:solidFill>
                <a:latin typeface="Arial Bold"/>
              </a:endParaRPr>
            </a:p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4F2ED"/>
                  </a:solidFill>
                  <a:latin typeface="Arial Bold"/>
                </a:rPr>
                <a:t>Sample Certificates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970734" y="688276"/>
            <a:ext cx="2288566" cy="680848"/>
          </a:xfrm>
          <a:custGeom>
            <a:avLst/>
            <a:gdLst/>
            <a:ahLst/>
            <a:cxnLst/>
            <a:rect l="l" t="t" r="r" b="b"/>
            <a:pathLst>
              <a:path w="2288566" h="680848">
                <a:moveTo>
                  <a:pt x="0" y="0"/>
                </a:moveTo>
                <a:lnTo>
                  <a:pt x="2288566" y="0"/>
                </a:lnTo>
                <a:lnTo>
                  <a:pt x="2288566" y="680848"/>
                </a:lnTo>
                <a:lnTo>
                  <a:pt x="0" y="680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63116" y="2303690"/>
            <a:ext cx="8880104" cy="6270270"/>
          </a:xfrm>
          <a:custGeom>
            <a:avLst/>
            <a:gdLst/>
            <a:ahLst/>
            <a:cxnLst/>
            <a:rect l="l" t="t" r="r" b="b"/>
            <a:pathLst>
              <a:path w="8880104" h="6270270">
                <a:moveTo>
                  <a:pt x="0" y="0"/>
                </a:moveTo>
                <a:lnTo>
                  <a:pt x="8880104" y="0"/>
                </a:lnTo>
                <a:lnTo>
                  <a:pt x="8880104" y="6270270"/>
                </a:lnTo>
                <a:lnTo>
                  <a:pt x="0" y="6270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63200" y="1983754"/>
            <a:ext cx="5623322" cy="7983310"/>
          </a:xfrm>
          <a:custGeom>
            <a:avLst/>
            <a:gdLst/>
            <a:ahLst/>
            <a:cxnLst/>
            <a:rect l="l" t="t" r="r" b="b"/>
            <a:pathLst>
              <a:path w="5623322" h="7983310">
                <a:moveTo>
                  <a:pt x="0" y="0"/>
                </a:moveTo>
                <a:lnTo>
                  <a:pt x="5623322" y="0"/>
                </a:lnTo>
                <a:lnTo>
                  <a:pt x="5623322" y="7983311"/>
                </a:lnTo>
                <a:lnTo>
                  <a:pt x="0" y="7983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D0529E9-A5E0-8B74-8867-EDF1AD17A5E4}"/>
              </a:ext>
            </a:extLst>
          </p:cNvPr>
          <p:cNvSpPr/>
          <p:nvPr/>
        </p:nvSpPr>
        <p:spPr>
          <a:xfrm>
            <a:off x="16134682" y="9105900"/>
            <a:ext cx="1828800" cy="4928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Merit Certificate</a:t>
            </a:r>
            <a:endParaRPr lang="en-I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537</Words>
  <Application>Microsoft Office PowerPoint</Application>
  <PresentationFormat>Custom</PresentationFormat>
  <Paragraphs>106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 Bold</vt:lpstr>
      <vt:lpstr>Canva Sans Bold</vt:lpstr>
      <vt:lpstr>Arial</vt:lpstr>
      <vt:lpstr>Newletter Light</vt:lpstr>
      <vt:lpstr>Nourd Heavy</vt:lpstr>
      <vt:lpstr>Lato Bold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Stacknexus - SmartBridge - Externship Proposal v2.0</dc:title>
  <dc:creator>SmartBridge Pc</dc:creator>
  <cp:lastModifiedBy>SmartBridge Ops</cp:lastModifiedBy>
  <cp:revision>4</cp:revision>
  <dcterms:created xsi:type="dcterms:W3CDTF">2006-08-16T00:00:00Z</dcterms:created>
  <dcterms:modified xsi:type="dcterms:W3CDTF">2024-03-16T06:13:14Z</dcterms:modified>
  <dc:identifier>DAF5lo3YeW0</dc:identifier>
</cp:coreProperties>
</file>